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327" r:id="rId3"/>
    <p:sldId id="329" r:id="rId4"/>
    <p:sldId id="330" r:id="rId5"/>
    <p:sldId id="328" r:id="rId6"/>
    <p:sldId id="335" r:id="rId7"/>
    <p:sldId id="258" r:id="rId8"/>
    <p:sldId id="259" r:id="rId9"/>
    <p:sldId id="260" r:id="rId10"/>
    <p:sldId id="336" r:id="rId11"/>
    <p:sldId id="337" r:id="rId12"/>
    <p:sldId id="340" r:id="rId13"/>
    <p:sldId id="339" r:id="rId14"/>
    <p:sldId id="342" r:id="rId15"/>
    <p:sldId id="343" r:id="rId16"/>
    <p:sldId id="344" r:id="rId17"/>
    <p:sldId id="332" r:id="rId18"/>
    <p:sldId id="345" r:id="rId19"/>
    <p:sldId id="346" r:id="rId20"/>
    <p:sldId id="333" r:id="rId21"/>
    <p:sldId id="261" r:id="rId22"/>
    <p:sldId id="262" r:id="rId23"/>
    <p:sldId id="263" r:id="rId24"/>
    <p:sldId id="264" r:id="rId25"/>
    <p:sldId id="265" r:id="rId26"/>
    <p:sldId id="347" r:id="rId27"/>
    <p:sldId id="280" r:id="rId28"/>
    <p:sldId id="278" r:id="rId29"/>
    <p:sldId id="279" r:id="rId30"/>
    <p:sldId id="282" r:id="rId31"/>
    <p:sldId id="283" r:id="rId32"/>
    <p:sldId id="284" r:id="rId33"/>
    <p:sldId id="285" r:id="rId34"/>
    <p:sldId id="348" r:id="rId35"/>
    <p:sldId id="294" r:id="rId36"/>
    <p:sldId id="306" r:id="rId37"/>
    <p:sldId id="295" r:id="rId38"/>
    <p:sldId id="296" r:id="rId39"/>
    <p:sldId id="268" r:id="rId40"/>
    <p:sldId id="297" r:id="rId41"/>
    <p:sldId id="298" r:id="rId42"/>
    <p:sldId id="299" r:id="rId43"/>
    <p:sldId id="300" r:id="rId44"/>
    <p:sldId id="349" r:id="rId45"/>
    <p:sldId id="307" r:id="rId46"/>
    <p:sldId id="308" r:id="rId47"/>
    <p:sldId id="309" r:id="rId48"/>
    <p:sldId id="301" r:id="rId49"/>
    <p:sldId id="310" r:id="rId50"/>
    <p:sldId id="311" r:id="rId51"/>
    <p:sldId id="312" r:id="rId52"/>
    <p:sldId id="313" r:id="rId53"/>
    <p:sldId id="314" r:id="rId54"/>
    <p:sldId id="352" r:id="rId55"/>
    <p:sldId id="316" r:id="rId56"/>
    <p:sldId id="331" r:id="rId57"/>
    <p:sldId id="350" r:id="rId58"/>
    <p:sldId id="351" r:id="rId59"/>
    <p:sldId id="317" r:id="rId60"/>
    <p:sldId id="318" r:id="rId61"/>
    <p:sldId id="319" r:id="rId62"/>
    <p:sldId id="320" r:id="rId63"/>
    <p:sldId id="354" r:id="rId64"/>
    <p:sldId id="321" r:id="rId65"/>
    <p:sldId id="324" r:id="rId66"/>
    <p:sldId id="323" r:id="rId67"/>
    <p:sldId id="325" r:id="rId68"/>
    <p:sldId id="326" r:id="rId69"/>
    <p:sldId id="356" r:id="rId70"/>
    <p:sldId id="353" r:id="rId71"/>
    <p:sldId id="359" r:id="rId72"/>
    <p:sldId id="360" r:id="rId73"/>
    <p:sldId id="357" r:id="rId74"/>
    <p:sldId id="361" r:id="rId75"/>
    <p:sldId id="358" r:id="rId76"/>
  </p:sldIdLst>
  <p:sldSz cx="9144000" cy="6858000" type="screen4x3"/>
  <p:notesSz cx="6858000" cy="9144000"/>
  <p:defaultTextStyle>
    <a:defPPr>
      <a:defRPr lang="ja-JP"/>
    </a:defPPr>
    <a:lvl1pPr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7B7B7B"/>
    <a:srgbClr val="DE5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560" autoAdjust="0"/>
  </p:normalViewPr>
  <p:slideViewPr>
    <p:cSldViewPr snapToGrid="0" snapToObjects="1">
      <p:cViewPr varScale="1">
        <p:scale>
          <a:sx n="116" d="100"/>
          <a:sy n="116" d="100"/>
        </p:scale>
        <p:origin x="74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7F28DED-0704-488C-8F3B-4B633EEA5B53}" type="datetime1">
              <a:rPr lang="ja-JP" altLang="en-US" smtClean="0"/>
              <a:pPr>
                <a:defRPr/>
              </a:pPr>
              <a:t>2019/5/31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3C9C2E5F-7793-4632-9BD6-5C661B61E9D1}" type="slidenum">
              <a:rPr lang="ja-JP" altLang="en-US" smtClean="0"/>
              <a:pPr>
                <a:defRPr/>
              </a:pPr>
              <a:t>‹#›</a:t>
            </a:fld>
            <a:endParaRPr lang="ja-JP" altLang="en-US"/>
          </a:p>
        </p:txBody>
      </p:sp>
    </p:spTree>
    <p:extLst>
      <p:ext uri="{BB962C8B-B14F-4D97-AF65-F5344CB8AC3E}">
        <p14:creationId xmlns:p14="http://schemas.microsoft.com/office/powerpoint/2010/main" val="1401268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8EC05C15-56F2-40DB-AC36-67787064B083}" type="datetime1">
              <a:rPr lang="ja-JP" altLang="en-US" smtClean="0"/>
              <a:pPr>
                <a:defRPr/>
              </a:pPr>
              <a:t>2019/5/31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A4EB1785-69B5-4D3E-B193-7B31E5FFDCDE}" type="slidenum">
              <a:rPr lang="ja-JP" altLang="en-US" smtClean="0"/>
              <a:pPr>
                <a:defRPr/>
              </a:pPr>
              <a:t>‹#›</a:t>
            </a:fld>
            <a:endParaRPr lang="ja-JP" altLang="en-US"/>
          </a:p>
        </p:txBody>
      </p:sp>
    </p:spTree>
    <p:extLst>
      <p:ext uri="{BB962C8B-B14F-4D97-AF65-F5344CB8AC3E}">
        <p14:creationId xmlns:p14="http://schemas.microsoft.com/office/powerpoint/2010/main" val="4125026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4E0183BE-7DCF-4993-AEDA-65D13A2E195A}" type="datetime1">
              <a:rPr lang="ja-JP" altLang="en-US" smtClean="0"/>
              <a:pPr>
                <a:defRPr/>
              </a:pPr>
              <a:t>2019/5/31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3D1C4499-AEB1-48C3-8E12-E3CC545E3043}" type="slidenum">
              <a:rPr lang="ja-JP" altLang="en-US" smtClean="0"/>
              <a:pPr>
                <a:defRPr/>
              </a:pPr>
              <a:t>‹#›</a:t>
            </a:fld>
            <a:endParaRPr lang="ja-JP" altLang="en-US"/>
          </a:p>
        </p:txBody>
      </p:sp>
    </p:spTree>
    <p:extLst>
      <p:ext uri="{BB962C8B-B14F-4D97-AF65-F5344CB8AC3E}">
        <p14:creationId xmlns:p14="http://schemas.microsoft.com/office/powerpoint/2010/main" val="214825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lvl1pPr>
              <a:defRPr sz="2500">
                <a:latin typeface="Calibri" panose="020F0502020204030204" pitchFamily="34" charset="0"/>
                <a:cs typeface="Calibri" panose="020F0502020204030204" pitchFamily="34" charset="0"/>
              </a:defRPr>
            </a:lvl1pPr>
            <a:lvl2pPr>
              <a:defRPr/>
            </a:lvl2pPr>
            <a:lvl3pPr>
              <a:defRPr/>
            </a:lvl3pPr>
            <a:lvl4pPr>
              <a:defRPr/>
            </a:lvl4pPr>
            <a:lvl5pPr>
              <a:defRPr/>
            </a:lvl5pPr>
          </a:lstStyle>
          <a:p>
            <a:pPr lvl="0"/>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271F5CAB-C335-4930-BFAF-23CE5C7DC725}" type="datetime1">
              <a:rPr lang="ja-JP" altLang="en-US" smtClean="0"/>
              <a:pPr>
                <a:defRPr/>
              </a:pPr>
              <a:t>2019/5/31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8FB264C3-33C2-4B9D-999A-C9C5FF72C387}" type="slidenum">
              <a:rPr lang="ja-JP" altLang="en-US" smtClean="0"/>
              <a:pPr>
                <a:defRPr/>
              </a:pPr>
              <a:t>‹#›</a:t>
            </a:fld>
            <a:endParaRPr lang="ja-JP" altLang="en-US"/>
          </a:p>
        </p:txBody>
      </p:sp>
    </p:spTree>
    <p:extLst>
      <p:ext uri="{BB962C8B-B14F-4D97-AF65-F5344CB8AC3E}">
        <p14:creationId xmlns:p14="http://schemas.microsoft.com/office/powerpoint/2010/main" val="2071294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2122D9A8-642E-4C63-A4F5-A34CDC530FFD}" type="datetime1">
              <a:rPr lang="ja-JP" altLang="en-US" smtClean="0"/>
              <a:pPr>
                <a:defRPr/>
              </a:pPr>
              <a:t>2019/5/31</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5CD84EF-32DE-4E6B-9354-0A37017831A7}" type="slidenum">
              <a:rPr lang="ja-JP" altLang="en-US" smtClean="0"/>
              <a:pPr>
                <a:defRPr/>
              </a:pPr>
              <a:t>‹#›</a:t>
            </a:fld>
            <a:endParaRPr lang="ja-JP" altLang="en-US"/>
          </a:p>
        </p:txBody>
      </p:sp>
    </p:spTree>
    <p:extLst>
      <p:ext uri="{BB962C8B-B14F-4D97-AF65-F5344CB8AC3E}">
        <p14:creationId xmlns:p14="http://schemas.microsoft.com/office/powerpoint/2010/main" val="110025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C3B035ED-02E1-4567-A435-12A86B80C7A3}" type="datetime1">
              <a:rPr lang="ja-JP" altLang="en-US" smtClean="0"/>
              <a:pPr>
                <a:defRPr/>
              </a:pPr>
              <a:t>2019/5/31</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A264E461-921F-489E-84AA-04B8B2943E43}" type="slidenum">
              <a:rPr lang="ja-JP" altLang="en-US" smtClean="0"/>
              <a:pPr>
                <a:defRPr/>
              </a:pPr>
              <a:t>‹#›</a:t>
            </a:fld>
            <a:endParaRPr lang="ja-JP" altLang="en-US"/>
          </a:p>
        </p:txBody>
      </p:sp>
    </p:spTree>
    <p:extLst>
      <p:ext uri="{BB962C8B-B14F-4D97-AF65-F5344CB8AC3E}">
        <p14:creationId xmlns:p14="http://schemas.microsoft.com/office/powerpoint/2010/main" val="818907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D4AD9050-A1ED-4651-B627-975051EF1C3D}" type="datetime1">
              <a:rPr lang="ja-JP" altLang="en-US" smtClean="0"/>
              <a:pPr>
                <a:defRPr/>
              </a:pPr>
              <a:t>2019/5/31</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CF9EA951-DCD8-47A0-8EE1-BF85AD38F360}" type="slidenum">
              <a:rPr lang="ja-JP" altLang="en-US" smtClean="0"/>
              <a:pPr>
                <a:defRPr/>
              </a:pPr>
              <a:t>‹#›</a:t>
            </a:fld>
            <a:endParaRPr lang="ja-JP" altLang="en-US"/>
          </a:p>
        </p:txBody>
      </p:sp>
    </p:spTree>
    <p:extLst>
      <p:ext uri="{BB962C8B-B14F-4D97-AF65-F5344CB8AC3E}">
        <p14:creationId xmlns:p14="http://schemas.microsoft.com/office/powerpoint/2010/main" val="2652715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8AD00949-5744-4BCF-846D-DAEEDE83065A}" type="datetime1">
              <a:rPr lang="ja-JP" altLang="en-US" smtClean="0"/>
              <a:pPr>
                <a:defRPr/>
              </a:pPr>
              <a:t>2019/5/31</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4B92BD3E-6196-49A2-B164-5F6044BFDEEE}" type="slidenum">
              <a:rPr lang="ja-JP" altLang="en-US" smtClean="0"/>
              <a:pPr>
                <a:defRPr/>
              </a:pPr>
              <a:t>‹#›</a:t>
            </a:fld>
            <a:endParaRPr lang="ja-JP" altLang="en-US"/>
          </a:p>
        </p:txBody>
      </p:sp>
    </p:spTree>
    <p:extLst>
      <p:ext uri="{BB962C8B-B14F-4D97-AF65-F5344CB8AC3E}">
        <p14:creationId xmlns:p14="http://schemas.microsoft.com/office/powerpoint/2010/main" val="1465321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0D4A1C94-8DFF-4CAD-B5ED-D6270B84D4F0}" type="datetime1">
              <a:rPr lang="ja-JP" altLang="en-US" smtClean="0"/>
              <a:pPr>
                <a:defRPr/>
              </a:pPr>
              <a:t>2019/5/31</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A8114313-024B-4CEE-8872-249D7B81F05E}" type="slidenum">
              <a:rPr lang="ja-JP" altLang="en-US" smtClean="0"/>
              <a:pPr>
                <a:defRPr/>
              </a:pPr>
              <a:t>‹#›</a:t>
            </a:fld>
            <a:endParaRPr lang="ja-JP" altLang="en-US"/>
          </a:p>
        </p:txBody>
      </p:sp>
    </p:spTree>
    <p:extLst>
      <p:ext uri="{BB962C8B-B14F-4D97-AF65-F5344CB8AC3E}">
        <p14:creationId xmlns:p14="http://schemas.microsoft.com/office/powerpoint/2010/main" val="299327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897492A8-77D6-4667-9801-69E1CBD38A8D}" type="datetime1">
              <a:rPr lang="ja-JP" altLang="en-US" smtClean="0"/>
              <a:pPr>
                <a:defRPr/>
              </a:pPr>
              <a:t>2019/5/31</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AE7723A2-854A-4644-AC75-452EE1213849}" type="slidenum">
              <a:rPr lang="ja-JP" altLang="en-US" smtClean="0"/>
              <a:pPr>
                <a:defRPr/>
              </a:pPr>
              <a:t>‹#›</a:t>
            </a:fld>
            <a:endParaRPr lang="ja-JP" altLang="en-US"/>
          </a:p>
        </p:txBody>
      </p:sp>
    </p:spTree>
    <p:extLst>
      <p:ext uri="{BB962C8B-B14F-4D97-AF65-F5344CB8AC3E}">
        <p14:creationId xmlns:p14="http://schemas.microsoft.com/office/powerpoint/2010/main" val="613724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8AFF407D-1529-407F-AAE2-321B6B7F4E79}" type="datetime1">
              <a:rPr lang="ja-JP" altLang="en-US" smtClean="0"/>
              <a:pPr>
                <a:defRPr/>
              </a:pPr>
              <a:t>2019/5/31</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E3716B3B-E238-4E11-8631-FD467B70ACDD}" type="slidenum">
              <a:rPr lang="ja-JP" altLang="en-US" smtClean="0"/>
              <a:pPr>
                <a:defRPr/>
              </a:pPr>
              <a:t>‹#›</a:t>
            </a:fld>
            <a:endParaRPr lang="ja-JP" altLang="en-US"/>
          </a:p>
        </p:txBody>
      </p:sp>
    </p:spTree>
    <p:extLst>
      <p:ext uri="{BB962C8B-B14F-4D97-AF65-F5344CB8AC3E}">
        <p14:creationId xmlns:p14="http://schemas.microsoft.com/office/powerpoint/2010/main" val="1707158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ＭＳ Ｐゴシック" charset="-128"/>
              </a:defRPr>
            </a:lvl1pPr>
          </a:lstStyle>
          <a:p>
            <a:pPr>
              <a:defRPr/>
            </a:pPr>
            <a:fld id="{CF0D4263-4128-42F1-AEBA-B553F2D38577}" type="datetime1">
              <a:rPr lang="ja-JP" altLang="en-US" smtClean="0"/>
              <a:pPr>
                <a:defRPr/>
              </a:pPr>
              <a:t>2019/5/31</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BD8E597E-A540-4F9C-9D94-1C9ADC8D1CCF}" type="slidenum">
              <a:rPr lang="ja-JP" altLang="en-US" smtClean="0"/>
              <a:pPr>
                <a:defRPr/>
              </a:pPr>
              <a:t>‹#›</a:t>
            </a:fld>
            <a:endParaRPr lang="ja-JP" altLang="en-US"/>
          </a:p>
        </p:txBody>
      </p:sp>
    </p:spTree>
    <p:extLst>
      <p:ext uri="{BB962C8B-B14F-4D97-AF65-F5344CB8AC3E}">
        <p14:creationId xmlns:p14="http://schemas.microsoft.com/office/powerpoint/2010/main" val="42054256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fontAlgn="base" hangingPunct="1">
        <a:spcBef>
          <a:spcPct val="0"/>
        </a:spcBef>
        <a:spcAft>
          <a:spcPct val="0"/>
        </a:spcAft>
        <a:defRPr kumimoji="1" sz="4400" kern="1200">
          <a:solidFill>
            <a:schemeClr val="tx1"/>
          </a:solidFill>
          <a:latin typeface="+mj-lt"/>
          <a:ea typeface="+mj-ea"/>
          <a:cs typeface="ＭＳ Ｐゴシック" charset="-128"/>
        </a:defRPr>
      </a:lvl1pPr>
      <a:lvl2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mn-ea"/>
          <a:cs typeface="ＭＳ Ｐゴシック" charset="-128"/>
        </a:defRPr>
      </a:lvl1pPr>
      <a:lvl2pPr marL="742950" indent="-285750" algn="l" defTabSz="457200"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java.com/ja/download/"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ortswigger.net/burp/"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ankokuty/HakoniwaBadStore/releases"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127.0.0.1:8528/www.kamajo.ac.jp/jp/index.php"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タイトル 1"/>
          <p:cNvSpPr>
            <a:spLocks noGrp="1"/>
          </p:cNvSpPr>
          <p:nvPr>
            <p:ph type="ctrTitle"/>
          </p:nvPr>
        </p:nvSpPr>
        <p:spPr>
          <a:xfrm>
            <a:off x="831850" y="2547938"/>
            <a:ext cx="7772400" cy="1995487"/>
          </a:xfrm>
        </p:spPr>
        <p:txBody>
          <a:bodyPr anchor="t"/>
          <a:lstStyle/>
          <a:p>
            <a:pPr algn="l" eaLnBrk="1" hangingPunct="1">
              <a:lnSpc>
                <a:spcPts val="8000"/>
              </a:lnSpc>
            </a:pPr>
            <a:r>
              <a:rPr lang="ja-JP" altLang="en-US" sz="6000" smtClean="0">
                <a:solidFill>
                  <a:srgbClr val="7B7B7B"/>
                </a:solidFill>
              </a:rPr>
              <a:t>脆弱性検査技術</a:t>
            </a:r>
            <a:r>
              <a:rPr lang="en-US" altLang="ja-JP" sz="6000" smtClean="0">
                <a:solidFill>
                  <a:srgbClr val="7B7B7B"/>
                </a:solidFill>
              </a:rPr>
              <a:t/>
            </a:r>
            <a:br>
              <a:rPr lang="en-US" altLang="ja-JP" sz="6000" smtClean="0">
                <a:solidFill>
                  <a:srgbClr val="7B7B7B"/>
                </a:solidFill>
              </a:rPr>
            </a:br>
            <a:r>
              <a:rPr lang="ja-JP" altLang="en-US" sz="6000" smtClean="0">
                <a:solidFill>
                  <a:srgbClr val="7B7B7B"/>
                </a:solidFill>
              </a:rPr>
              <a:t>特別講座①</a:t>
            </a:r>
          </a:p>
        </p:txBody>
      </p:sp>
      <p:sp>
        <p:nvSpPr>
          <p:cNvPr id="2051" name="サブタイトル 2"/>
          <p:cNvSpPr>
            <a:spLocks noGrp="1"/>
          </p:cNvSpPr>
          <p:nvPr>
            <p:ph type="subTitle" idx="1"/>
          </p:nvPr>
        </p:nvSpPr>
        <p:spPr>
          <a:xfrm>
            <a:off x="892175" y="4814888"/>
            <a:ext cx="6400800" cy="711200"/>
          </a:xfrm>
        </p:spPr>
        <p:txBody>
          <a:bodyPr/>
          <a:lstStyle/>
          <a:p>
            <a:pPr algn="l" eaLnBrk="1" hangingPunct="1"/>
            <a:r>
              <a:rPr lang="ja-JP" altLang="en-US" sz="3000" smtClean="0">
                <a:solidFill>
                  <a:schemeClr val="tx1"/>
                </a:solidFill>
                <a:latin typeface="ＭＳ Ｐゴシック" panose="020B0600070205080204" pitchFamily="50" charset="-128"/>
              </a:rPr>
              <a:t>情報科学専門学校</a:t>
            </a:r>
          </a:p>
        </p:txBody>
      </p:sp>
      <p:pic>
        <p:nvPicPr>
          <p:cNvPr id="2" name="図 1"/>
          <p:cNvPicPr>
            <a:picLocks noChangeAspect="1"/>
          </p:cNvPicPr>
          <p:nvPr/>
        </p:nvPicPr>
        <p:blipFill rotWithShape="1">
          <a:blip r:embed="rId2">
            <a:extLst>
              <a:ext uri="{28A0092B-C50C-407E-A947-70E740481C1C}">
                <a14:useLocalDpi xmlns:a14="http://schemas.microsoft.com/office/drawing/2010/main" val="0"/>
              </a:ext>
            </a:extLst>
          </a:blip>
          <a:srcRect l="10398" t="251" r="15768" b="34843"/>
          <a:stretch/>
        </p:blipFill>
        <p:spPr>
          <a:xfrm>
            <a:off x="5374258" y="3686745"/>
            <a:ext cx="3122761" cy="292971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2036806"/>
            <a:ext cx="8229600" cy="3655541"/>
          </a:xfrm>
        </p:spPr>
        <p:txBody>
          <a:bodyPr/>
          <a:lstStyle/>
          <a:p>
            <a:pPr marL="0" lvl="0" indent="0">
              <a:buNone/>
            </a:pPr>
            <a:r>
              <a:rPr lang="ja-JP" altLang="en-US" sz="24000" dirty="0" smtClean="0">
                <a:solidFill>
                  <a:prstClr val="black"/>
                </a:solidFill>
              </a:rPr>
              <a:t>つまり</a:t>
            </a:r>
            <a:endParaRPr lang="ja-JP" altLang="en-US" sz="24000" dirty="0">
              <a:solidFill>
                <a:prstClr val="black"/>
              </a:solidFill>
            </a:endParaRPr>
          </a:p>
        </p:txBody>
      </p:sp>
    </p:spTree>
    <p:extLst>
      <p:ext uri="{BB962C8B-B14F-4D97-AF65-F5344CB8AC3E}">
        <p14:creationId xmlns:p14="http://schemas.microsoft.com/office/powerpoint/2010/main" val="1082950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1213020"/>
            <a:ext cx="8229600" cy="3655541"/>
          </a:xfrm>
        </p:spPr>
        <p:txBody>
          <a:bodyPr/>
          <a:lstStyle/>
          <a:p>
            <a:pPr marL="0" lvl="0" indent="0" algn="ctr">
              <a:buNone/>
            </a:pPr>
            <a:r>
              <a:rPr lang="ja-JP" altLang="en-US" sz="15000" dirty="0" smtClean="0">
                <a:solidFill>
                  <a:prstClr val="black"/>
                </a:solidFill>
              </a:rPr>
              <a:t>抜け道が</a:t>
            </a:r>
            <a:endParaRPr lang="en-US" altLang="ja-JP" sz="15000" dirty="0" smtClean="0">
              <a:solidFill>
                <a:prstClr val="black"/>
              </a:solidFill>
            </a:endParaRPr>
          </a:p>
          <a:p>
            <a:pPr marL="0" lvl="0" indent="0" algn="ctr">
              <a:buNone/>
            </a:pPr>
            <a:r>
              <a:rPr lang="ja-JP" altLang="en-US" sz="15000" dirty="0" smtClean="0">
                <a:solidFill>
                  <a:prstClr val="black"/>
                </a:solidFill>
              </a:rPr>
              <a:t>あると</a:t>
            </a:r>
            <a:endParaRPr lang="ja-JP" altLang="en-US" sz="15000" dirty="0">
              <a:solidFill>
                <a:prstClr val="black"/>
              </a:solidFill>
            </a:endParaRPr>
          </a:p>
        </p:txBody>
      </p:sp>
    </p:spTree>
    <p:extLst>
      <p:ext uri="{BB962C8B-B14F-4D97-AF65-F5344CB8AC3E}">
        <p14:creationId xmlns:p14="http://schemas.microsoft.com/office/powerpoint/2010/main" val="7774652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1542534"/>
            <a:ext cx="8229600" cy="3655541"/>
          </a:xfrm>
        </p:spPr>
        <p:txBody>
          <a:bodyPr/>
          <a:lstStyle/>
          <a:p>
            <a:pPr marL="0" lvl="0" indent="0" algn="ctr">
              <a:buNone/>
            </a:pPr>
            <a:r>
              <a:rPr lang="ja-JP" altLang="en-US" sz="15000" dirty="0" smtClean="0">
                <a:solidFill>
                  <a:prstClr val="black"/>
                </a:solidFill>
              </a:rPr>
              <a:t>知らない</a:t>
            </a:r>
            <a:endParaRPr lang="en-US" altLang="ja-JP" sz="15000" dirty="0" smtClean="0">
              <a:solidFill>
                <a:prstClr val="black"/>
              </a:solidFill>
            </a:endParaRPr>
          </a:p>
          <a:p>
            <a:pPr marL="0" lvl="0" indent="0" algn="ctr">
              <a:buNone/>
            </a:pPr>
            <a:r>
              <a:rPr lang="ja-JP" altLang="en-US" sz="15000" dirty="0" smtClean="0">
                <a:solidFill>
                  <a:prstClr val="black"/>
                </a:solidFill>
              </a:rPr>
              <a:t>内に</a:t>
            </a:r>
            <a:endParaRPr lang="ja-JP" altLang="en-US" sz="15000" dirty="0">
              <a:solidFill>
                <a:prstClr val="black"/>
              </a:solidFill>
            </a:endParaRPr>
          </a:p>
        </p:txBody>
      </p:sp>
    </p:spTree>
    <p:extLst>
      <p:ext uri="{BB962C8B-B14F-4D97-AF65-F5344CB8AC3E}">
        <p14:creationId xmlns:p14="http://schemas.microsoft.com/office/powerpoint/2010/main" val="40669528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457199" y="2572263"/>
            <a:ext cx="8229600" cy="3655541"/>
          </a:xfrm>
        </p:spPr>
        <p:txBody>
          <a:bodyPr/>
          <a:lstStyle/>
          <a:p>
            <a:pPr marL="0" lvl="0" indent="0" algn="ctr">
              <a:buNone/>
            </a:pPr>
            <a:r>
              <a:rPr lang="ja-JP" altLang="en-US" sz="13000" dirty="0" smtClean="0">
                <a:solidFill>
                  <a:prstClr val="black"/>
                </a:solidFill>
              </a:rPr>
              <a:t>侵入される</a:t>
            </a:r>
            <a:endParaRPr lang="ja-JP" altLang="en-US" sz="13000" dirty="0">
              <a:solidFill>
                <a:prstClr val="black"/>
              </a:solidFill>
            </a:endParaRPr>
          </a:p>
        </p:txBody>
      </p:sp>
    </p:spTree>
    <p:extLst>
      <p:ext uri="{BB962C8B-B14F-4D97-AF65-F5344CB8AC3E}">
        <p14:creationId xmlns:p14="http://schemas.microsoft.com/office/powerpoint/2010/main" val="39942489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00147"/>
          </a:xfrm>
        </p:spPr>
        <p:txBody>
          <a:bodyPr/>
          <a:lstStyle/>
          <a:p>
            <a:pPr algn="l"/>
            <a:r>
              <a:rPr kumimoji="1" lang="ja-JP" altLang="en-US" dirty="0" smtClean="0">
                <a:solidFill>
                  <a:schemeClr val="bg1"/>
                </a:solidFill>
              </a:rPr>
              <a:t>これはまずい</a:t>
            </a:r>
            <a:endParaRPr kumimoji="1" lang="ja-JP" altLang="en-US" dirty="0">
              <a:solidFill>
                <a:schemeClr val="bg1"/>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7" y="1197995"/>
            <a:ext cx="7297947" cy="547346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18" y="3264394"/>
            <a:ext cx="1531016" cy="2639683"/>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52" y="3891245"/>
            <a:ext cx="1531016" cy="263968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82" y="3819360"/>
            <a:ext cx="1531016" cy="2639683"/>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13" y="2249352"/>
            <a:ext cx="1531016" cy="2639683"/>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908" y="817906"/>
            <a:ext cx="1289501" cy="2223278"/>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3640" y="901409"/>
            <a:ext cx="1960318" cy="2326787"/>
          </a:xfrm>
          <a:prstGeom prst="rect">
            <a:avLst/>
          </a:prstGeom>
        </p:spPr>
      </p:pic>
      <p:pic>
        <p:nvPicPr>
          <p:cNvPr id="2050" name="Picture 2" descr="ãç«å¥ç¦æ­¢ãã®ã¤ã©ã¹ã"/>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8560" y="898962"/>
            <a:ext cx="2648230" cy="2648230"/>
          </a:xfrm>
          <a:prstGeom prst="rect">
            <a:avLst/>
          </a:prstGeom>
          <a:noFill/>
          <a:extLst>
            <a:ext uri="{909E8E84-426E-40DD-AFC4-6F175D3DCCD1}">
              <a14:hiddenFill xmlns:a14="http://schemas.microsoft.com/office/drawing/2010/main">
                <a:solidFill>
                  <a:srgbClr val="FFFFFF"/>
                </a:solidFill>
              </a14:hiddenFill>
            </a:ext>
          </a:extLst>
        </p:spPr>
      </p:pic>
      <p:sp>
        <p:nvSpPr>
          <p:cNvPr id="3" name="乗算 2"/>
          <p:cNvSpPr/>
          <p:nvPr/>
        </p:nvSpPr>
        <p:spPr>
          <a:xfrm>
            <a:off x="6877240" y="748984"/>
            <a:ext cx="1625928" cy="2631639"/>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260059" y="3530601"/>
            <a:ext cx="8426741" cy="220383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6000" dirty="0" smtClean="0"/>
              <a:t>抜け道を</a:t>
            </a:r>
            <a:r>
              <a:rPr lang="ja-JP" altLang="en-US" sz="6000" dirty="0" smtClean="0"/>
              <a:t>塞いで</a:t>
            </a:r>
            <a:endParaRPr lang="en-US" altLang="ja-JP" sz="6000" dirty="0" smtClean="0"/>
          </a:p>
          <a:p>
            <a:pPr algn="ctr"/>
            <a:r>
              <a:rPr lang="ja-JP" altLang="en-US" sz="6000" dirty="0" smtClean="0"/>
              <a:t>通れなくしよう！</a:t>
            </a:r>
            <a:endParaRPr kumimoji="1" lang="ja-JP" altLang="en-US" sz="6000" dirty="0"/>
          </a:p>
        </p:txBody>
      </p:sp>
    </p:spTree>
    <p:extLst>
      <p:ext uri="{BB962C8B-B14F-4D97-AF65-F5344CB8AC3E}">
        <p14:creationId xmlns:p14="http://schemas.microsoft.com/office/powerpoint/2010/main" val="363788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674268"/>
          </a:xfrm>
        </p:spPr>
        <p:txBody>
          <a:bodyPr/>
          <a:lstStyle/>
          <a:p>
            <a:pPr algn="l"/>
            <a:r>
              <a:rPr kumimoji="1" lang="ja-JP" altLang="en-US" dirty="0" smtClean="0">
                <a:solidFill>
                  <a:schemeClr val="bg1"/>
                </a:solidFill>
              </a:rPr>
              <a:t>でも</a:t>
            </a:r>
            <a:endParaRPr kumimoji="1" lang="ja-JP" altLang="en-US" dirty="0">
              <a:solidFill>
                <a:schemeClr val="bg1"/>
              </a:solidFill>
            </a:endParaRPr>
          </a:p>
        </p:txBody>
      </p:sp>
      <p:pic>
        <p:nvPicPr>
          <p:cNvPr id="5122" name="Picture 2" descr="å°æ¥ã®ãã¨ãèããäººã®ã¤ã©ã¹ãï¼å¥³æ§ï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231" y="1074920"/>
            <a:ext cx="3549075" cy="3282896"/>
          </a:xfrm>
          <a:prstGeom prst="rect">
            <a:avLst/>
          </a:prstGeom>
          <a:noFill/>
          <a:extLst>
            <a:ext uri="{909E8E84-426E-40DD-AFC4-6F175D3DCCD1}">
              <a14:hiddenFill xmlns:a14="http://schemas.microsoft.com/office/drawing/2010/main">
                <a:solidFill>
                  <a:srgbClr val="FFFFFF"/>
                </a:solidFill>
              </a14:hiddenFill>
            </a:ext>
          </a:extLst>
        </p:spPr>
      </p:pic>
      <p:sp>
        <p:nvSpPr>
          <p:cNvPr id="12" name="角丸四角形 11"/>
          <p:cNvSpPr/>
          <p:nvPr/>
        </p:nvSpPr>
        <p:spPr>
          <a:xfrm>
            <a:off x="358629" y="4357816"/>
            <a:ext cx="8426741" cy="220383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6000" dirty="0" smtClean="0"/>
              <a:t>どこに抜け道があるか</a:t>
            </a:r>
            <a:endParaRPr lang="en-US" altLang="ja-JP" sz="6000" dirty="0" smtClean="0"/>
          </a:p>
          <a:p>
            <a:pPr algn="ctr"/>
            <a:r>
              <a:rPr kumimoji="1" lang="ja-JP" altLang="en-US" sz="6000" dirty="0" smtClean="0"/>
              <a:t>正直わかんないよね</a:t>
            </a:r>
            <a:endParaRPr kumimoji="1" lang="ja-JP" altLang="en-US" sz="6000" dirty="0"/>
          </a:p>
        </p:txBody>
      </p:sp>
      <p:sp>
        <p:nvSpPr>
          <p:cNvPr id="13" name="コンテンツ プレースホルダー 2"/>
          <p:cNvSpPr>
            <a:spLocks noGrp="1"/>
          </p:cNvSpPr>
          <p:nvPr>
            <p:ph idx="1"/>
          </p:nvPr>
        </p:nvSpPr>
        <p:spPr>
          <a:xfrm>
            <a:off x="6137306" y="3818665"/>
            <a:ext cx="3686433" cy="539151"/>
          </a:xfrm>
        </p:spPr>
        <p:txBody>
          <a:bodyPr/>
          <a:lstStyle/>
          <a:p>
            <a:pPr marL="0" lvl="0" indent="0">
              <a:buNone/>
            </a:pPr>
            <a:r>
              <a:rPr lang="en-US" altLang="ja-JP" sz="2000" dirty="0" smtClean="0">
                <a:solidFill>
                  <a:prstClr val="black"/>
                </a:solidFill>
              </a:rPr>
              <a:t>※</a:t>
            </a:r>
            <a:r>
              <a:rPr lang="ja-JP" altLang="en-US" sz="2000" dirty="0" smtClean="0">
                <a:solidFill>
                  <a:prstClr val="black"/>
                </a:solidFill>
              </a:rPr>
              <a:t>画像はイメージ図です</a:t>
            </a:r>
            <a:endParaRPr lang="ja-JP" altLang="en-US" sz="2000" dirty="0">
              <a:solidFill>
                <a:prstClr val="black"/>
              </a:solidFill>
            </a:endParaRPr>
          </a:p>
        </p:txBody>
      </p:sp>
    </p:spTree>
    <p:extLst>
      <p:ext uri="{BB962C8B-B14F-4D97-AF65-F5344CB8AC3E}">
        <p14:creationId xmlns:p14="http://schemas.microsoft.com/office/powerpoint/2010/main" val="26529892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674268"/>
          </a:xfrm>
        </p:spPr>
        <p:txBody>
          <a:bodyPr/>
          <a:lstStyle/>
          <a:p>
            <a:pPr algn="l"/>
            <a:r>
              <a:rPr kumimoji="1" lang="ja-JP" altLang="en-US" dirty="0" smtClean="0">
                <a:solidFill>
                  <a:schemeClr val="bg1"/>
                </a:solidFill>
              </a:rPr>
              <a:t>なので</a:t>
            </a:r>
            <a:endParaRPr kumimoji="1" lang="ja-JP" altLang="en-US" dirty="0">
              <a:solidFill>
                <a:schemeClr val="bg1"/>
              </a:solidFill>
            </a:endParaRPr>
          </a:p>
        </p:txBody>
      </p:sp>
      <p:sp>
        <p:nvSpPr>
          <p:cNvPr id="12" name="角丸四角形 11"/>
          <p:cNvSpPr/>
          <p:nvPr/>
        </p:nvSpPr>
        <p:spPr>
          <a:xfrm>
            <a:off x="358629" y="4357816"/>
            <a:ext cx="8426741" cy="220383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6000" dirty="0" smtClean="0"/>
              <a:t>抜け道がないか調べる</a:t>
            </a:r>
            <a:endParaRPr lang="en-US" altLang="ja-JP" sz="6000" dirty="0" smtClean="0"/>
          </a:p>
          <a:p>
            <a:pPr algn="ctr"/>
            <a:r>
              <a:rPr lang="ja-JP" altLang="en-US" sz="6000" dirty="0" err="1" smtClean="0"/>
              <a:t>のが</a:t>
            </a:r>
            <a:r>
              <a:rPr lang="ja-JP" altLang="en-US" sz="6000" dirty="0" smtClean="0"/>
              <a:t>脆弱性検査です！</a:t>
            </a:r>
            <a:endParaRPr kumimoji="1" lang="ja-JP" altLang="en-US" sz="6000" dirty="0"/>
          </a:p>
        </p:txBody>
      </p:sp>
      <p:pic>
        <p:nvPicPr>
          <p:cNvPr id="6152" name="Picture 8" descr="æ´çªã®ã¤ã©ã¹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3878" y="1347915"/>
            <a:ext cx="3810000" cy="3009901"/>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æ¢åµã®ã¤ã©ã¹ãï¼å¥³æ§ï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042" y="1133480"/>
            <a:ext cx="2089836" cy="303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80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タイトル 1"/>
          <p:cNvSpPr>
            <a:spLocks noGrp="1"/>
          </p:cNvSpPr>
          <p:nvPr>
            <p:ph type="ctrTitle"/>
          </p:nvPr>
        </p:nvSpPr>
        <p:spPr>
          <a:xfrm>
            <a:off x="831850" y="2547938"/>
            <a:ext cx="7924972" cy="1995487"/>
          </a:xfrm>
        </p:spPr>
        <p:txBody>
          <a:bodyPr anchor="t"/>
          <a:lstStyle/>
          <a:p>
            <a:pPr algn="l" eaLnBrk="1" hangingPunct="1">
              <a:lnSpc>
                <a:spcPts val="8000"/>
              </a:lnSpc>
            </a:pPr>
            <a:r>
              <a:rPr lang="ja-JP" altLang="en-US" sz="6000" dirty="0" smtClean="0">
                <a:solidFill>
                  <a:srgbClr val="7B7B7B"/>
                </a:solidFill>
              </a:rPr>
              <a:t>家でもできる！</a:t>
            </a:r>
            <a:r>
              <a:rPr lang="en-US" altLang="ja-JP" sz="6000" dirty="0" smtClean="0">
                <a:solidFill>
                  <a:srgbClr val="7B7B7B"/>
                </a:solidFill>
              </a:rPr>
              <a:t/>
            </a:r>
            <a:br>
              <a:rPr lang="en-US" altLang="ja-JP" sz="6000" dirty="0" smtClean="0">
                <a:solidFill>
                  <a:srgbClr val="7B7B7B"/>
                </a:solidFill>
              </a:rPr>
            </a:br>
            <a:r>
              <a:rPr lang="ja-JP" altLang="en-US" sz="6000" dirty="0" smtClean="0">
                <a:solidFill>
                  <a:srgbClr val="7B7B7B"/>
                </a:solidFill>
              </a:rPr>
              <a:t>脆弱性診断環境構築</a:t>
            </a:r>
            <a:endParaRPr lang="ja-JP" altLang="en-US" sz="6000" dirty="0" smtClean="0">
              <a:solidFill>
                <a:srgbClr val="7B7B7B"/>
              </a:solidFill>
            </a:endParaRPr>
          </a:p>
        </p:txBody>
      </p:sp>
    </p:spTree>
    <p:extLst>
      <p:ext uri="{BB962C8B-B14F-4D97-AF65-F5344CB8AC3E}">
        <p14:creationId xmlns:p14="http://schemas.microsoft.com/office/powerpoint/2010/main" val="23597645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674268"/>
          </a:xfrm>
        </p:spPr>
        <p:txBody>
          <a:bodyPr/>
          <a:lstStyle/>
          <a:p>
            <a:pPr algn="l"/>
            <a:r>
              <a:rPr kumimoji="1" lang="ja-JP" altLang="en-US" dirty="0" smtClean="0">
                <a:solidFill>
                  <a:schemeClr val="bg1"/>
                </a:solidFill>
              </a:rPr>
              <a:t>検査するといっても</a:t>
            </a:r>
            <a:endParaRPr kumimoji="1" lang="ja-JP" altLang="en-US" dirty="0">
              <a:solidFill>
                <a:schemeClr val="bg1"/>
              </a:solidFill>
            </a:endParaRPr>
          </a:p>
        </p:txBody>
      </p:sp>
      <p:pic>
        <p:nvPicPr>
          <p:cNvPr id="5122" name="Picture 2" descr="å°æ¥ã®ãã¨ãèããäººã®ã¤ã©ã¹ãï¼å¥³æ§ï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231" y="1074920"/>
            <a:ext cx="3549075" cy="3282896"/>
          </a:xfrm>
          <a:prstGeom prst="rect">
            <a:avLst/>
          </a:prstGeom>
          <a:noFill/>
          <a:extLst>
            <a:ext uri="{909E8E84-426E-40DD-AFC4-6F175D3DCCD1}">
              <a14:hiddenFill xmlns:a14="http://schemas.microsoft.com/office/drawing/2010/main">
                <a:solidFill>
                  <a:srgbClr val="FFFFFF"/>
                </a:solidFill>
              </a14:hiddenFill>
            </a:ext>
          </a:extLst>
        </p:spPr>
      </p:pic>
      <p:sp>
        <p:nvSpPr>
          <p:cNvPr id="12" name="角丸四角形 11"/>
          <p:cNvSpPr/>
          <p:nvPr/>
        </p:nvSpPr>
        <p:spPr>
          <a:xfrm>
            <a:off x="358629" y="4357816"/>
            <a:ext cx="8426741" cy="220383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6000" dirty="0" smtClean="0"/>
              <a:t>道具がないと</a:t>
            </a:r>
            <a:endParaRPr kumimoji="1" lang="en-US" altLang="ja-JP" sz="6000" dirty="0" smtClean="0"/>
          </a:p>
          <a:p>
            <a:pPr algn="ctr"/>
            <a:r>
              <a:rPr lang="ja-JP" altLang="en-US" sz="6000" dirty="0" smtClean="0"/>
              <a:t>どうしようもないよ</a:t>
            </a:r>
            <a:r>
              <a:rPr lang="ja-JP" altLang="en-US" sz="6000" dirty="0"/>
              <a:t>ね</a:t>
            </a:r>
            <a:endParaRPr kumimoji="1" lang="ja-JP" altLang="en-US" sz="6000" dirty="0"/>
          </a:p>
        </p:txBody>
      </p:sp>
      <p:sp>
        <p:nvSpPr>
          <p:cNvPr id="13" name="コンテンツ プレースホルダー 2"/>
          <p:cNvSpPr>
            <a:spLocks noGrp="1"/>
          </p:cNvSpPr>
          <p:nvPr>
            <p:ph idx="1"/>
          </p:nvPr>
        </p:nvSpPr>
        <p:spPr>
          <a:xfrm>
            <a:off x="6137306" y="3818665"/>
            <a:ext cx="3686433" cy="539151"/>
          </a:xfrm>
        </p:spPr>
        <p:txBody>
          <a:bodyPr/>
          <a:lstStyle/>
          <a:p>
            <a:pPr marL="0" lvl="0" indent="0">
              <a:buNone/>
            </a:pPr>
            <a:r>
              <a:rPr lang="en-US" altLang="ja-JP" sz="2000" dirty="0" smtClean="0">
                <a:solidFill>
                  <a:prstClr val="black"/>
                </a:solidFill>
              </a:rPr>
              <a:t>※</a:t>
            </a:r>
            <a:r>
              <a:rPr lang="ja-JP" altLang="en-US" sz="2000" dirty="0" smtClean="0">
                <a:solidFill>
                  <a:prstClr val="black"/>
                </a:solidFill>
              </a:rPr>
              <a:t>画像はイメージ図です</a:t>
            </a:r>
            <a:endParaRPr lang="ja-JP" altLang="en-US" sz="2000" dirty="0">
              <a:solidFill>
                <a:prstClr val="black"/>
              </a:solidFill>
            </a:endParaRPr>
          </a:p>
        </p:txBody>
      </p:sp>
    </p:spTree>
    <p:extLst>
      <p:ext uri="{BB962C8B-B14F-4D97-AF65-F5344CB8AC3E}">
        <p14:creationId xmlns:p14="http://schemas.microsoft.com/office/powerpoint/2010/main" val="12795413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674268"/>
          </a:xfrm>
        </p:spPr>
        <p:txBody>
          <a:bodyPr/>
          <a:lstStyle/>
          <a:p>
            <a:pPr algn="l"/>
            <a:r>
              <a:rPr kumimoji="1" lang="ja-JP" altLang="en-US" dirty="0" smtClean="0">
                <a:solidFill>
                  <a:schemeClr val="bg1"/>
                </a:solidFill>
              </a:rPr>
              <a:t>ということで</a:t>
            </a:r>
            <a:endParaRPr kumimoji="1" lang="ja-JP" altLang="en-US" dirty="0">
              <a:solidFill>
                <a:schemeClr val="bg1"/>
              </a:solidFill>
            </a:endParaRPr>
          </a:p>
        </p:txBody>
      </p:sp>
      <p:sp>
        <p:nvSpPr>
          <p:cNvPr id="12" name="角丸四角形 11"/>
          <p:cNvSpPr/>
          <p:nvPr/>
        </p:nvSpPr>
        <p:spPr>
          <a:xfrm>
            <a:off x="358629" y="4357816"/>
            <a:ext cx="8426741" cy="220383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6000" dirty="0" smtClean="0"/>
              <a:t>道具を用意しましょう！</a:t>
            </a:r>
            <a:endParaRPr kumimoji="1" lang="ja-JP" altLang="en-US" sz="6000" dirty="0"/>
          </a:p>
        </p:txBody>
      </p:sp>
      <p:pic>
        <p:nvPicPr>
          <p:cNvPr id="7170" name="Picture 2" descr="ãã©ã¤ã¹ç¤ã®ã¤ã©ã¹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671" y="1488057"/>
            <a:ext cx="2568746" cy="256874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ã°ã«ã¼ã¬ã³ã®ã¤ã©ã¹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6287" y="1488057"/>
            <a:ext cx="2449677" cy="24496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ãã³ãã®ã¤ã©ã¹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9770" y="1490894"/>
            <a:ext cx="2446840" cy="244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4812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00147"/>
          </a:xfrm>
        </p:spPr>
        <p:txBody>
          <a:bodyPr/>
          <a:lstStyle/>
          <a:p>
            <a:pPr algn="l"/>
            <a:r>
              <a:rPr kumimoji="1" lang="ja-JP" altLang="en-US" dirty="0" smtClean="0">
                <a:solidFill>
                  <a:schemeClr val="bg1"/>
                </a:solidFill>
              </a:rPr>
              <a:t>講師自己紹介</a:t>
            </a:r>
            <a:endParaRPr kumimoji="1" lang="ja-JP" altLang="en-US" dirty="0">
              <a:solidFill>
                <a:schemeClr val="bg1"/>
              </a:solidFill>
            </a:endParaRPr>
          </a:p>
        </p:txBody>
      </p:sp>
      <p:pic>
        <p:nvPicPr>
          <p:cNvPr id="1026" name="Picture 2" descr="æ»é è¬å¤ªé"/>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141" y="1108419"/>
            <a:ext cx="1816014" cy="18160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コンテンツ プレースホルダー 2"/>
          <p:cNvSpPr>
            <a:spLocks noGrp="1"/>
          </p:cNvSpPr>
          <p:nvPr>
            <p:ph idx="1"/>
          </p:nvPr>
        </p:nvSpPr>
        <p:spPr>
          <a:xfrm>
            <a:off x="457200" y="1318054"/>
            <a:ext cx="8229600" cy="5090984"/>
          </a:xfrm>
        </p:spPr>
        <p:txBody>
          <a:bodyPr/>
          <a:lstStyle/>
          <a:p>
            <a:pPr marL="0" indent="0">
              <a:buNone/>
            </a:pPr>
            <a:r>
              <a:rPr kumimoji="1" lang="ja-JP" altLang="en-US" sz="4000" dirty="0" smtClean="0"/>
              <a:t>滋野 謙太郎</a:t>
            </a:r>
            <a:endParaRPr kumimoji="1" lang="en-US" altLang="ja-JP" sz="4000" dirty="0" smtClean="0"/>
          </a:p>
          <a:p>
            <a:pPr marL="0" indent="0">
              <a:buNone/>
            </a:pPr>
            <a:r>
              <a:rPr kumimoji="1" lang="ja-JP" altLang="en-US" sz="4000" dirty="0" smtClean="0"/>
              <a:t>（しげのけんたろう）</a:t>
            </a:r>
            <a:endParaRPr kumimoji="1" lang="en-US" altLang="ja-JP" sz="4000" dirty="0" smtClean="0"/>
          </a:p>
          <a:p>
            <a:pPr marL="0" indent="0">
              <a:buNone/>
            </a:pPr>
            <a:endParaRPr kumimoji="1" lang="en-US" altLang="ja-JP" sz="2400" dirty="0" smtClean="0"/>
          </a:p>
          <a:p>
            <a:r>
              <a:rPr kumimoji="1" lang="ja-JP" altLang="en-US" sz="2400" dirty="0" smtClean="0"/>
              <a:t>理学部情報学科の大学を卒業後、</a:t>
            </a:r>
            <a:r>
              <a:rPr kumimoji="1" lang="en-US" altLang="ja-JP" sz="2400" dirty="0" smtClean="0"/>
              <a:t>SE</a:t>
            </a:r>
            <a:r>
              <a:rPr lang="ja-JP" altLang="en-US" sz="2400" dirty="0" smtClean="0"/>
              <a:t>（システムエンジニア）として</a:t>
            </a:r>
            <a:r>
              <a:rPr lang="en-US" altLang="ja-JP" sz="2400" dirty="0" smtClean="0"/>
              <a:t>13</a:t>
            </a:r>
            <a:r>
              <a:rPr lang="ja-JP" altLang="en-US" sz="2400" dirty="0" smtClean="0"/>
              <a:t>年間、システム開発を主とした多種の</a:t>
            </a:r>
            <a:r>
              <a:rPr lang="en-US" altLang="ja-JP" sz="2400" dirty="0" smtClean="0"/>
              <a:t>IT</a:t>
            </a:r>
            <a:r>
              <a:rPr lang="ja-JP" altLang="en-US" sz="2400" dirty="0" smtClean="0"/>
              <a:t>系業務に携わる</a:t>
            </a:r>
            <a:endParaRPr lang="en-US" altLang="ja-JP" sz="2400" dirty="0" smtClean="0"/>
          </a:p>
          <a:p>
            <a:r>
              <a:rPr lang="en-US" altLang="ja-JP" sz="2400" dirty="0" smtClean="0"/>
              <a:t>SE</a:t>
            </a:r>
            <a:r>
              <a:rPr lang="ja-JP" altLang="en-US" sz="2400" dirty="0" smtClean="0"/>
              <a:t>時代</a:t>
            </a:r>
            <a:r>
              <a:rPr kumimoji="1" lang="ja-JP" altLang="en-US" sz="2400" dirty="0" smtClean="0"/>
              <a:t>後半はセキュリティに関わる仕事に携わる</a:t>
            </a:r>
            <a:endParaRPr kumimoji="1" lang="en-US" altLang="ja-JP" sz="2400" dirty="0" smtClean="0"/>
          </a:p>
          <a:p>
            <a:pPr lvl="1"/>
            <a:r>
              <a:rPr lang="ja-JP" altLang="en-US" sz="2400" dirty="0" smtClean="0"/>
              <a:t>マルウェア識別情報分析・システム脆弱性診断等</a:t>
            </a:r>
            <a:endParaRPr lang="en-US" altLang="ja-JP" sz="2400" dirty="0" smtClean="0"/>
          </a:p>
          <a:p>
            <a:r>
              <a:rPr lang="en-US" altLang="ja-JP" sz="2400" dirty="0" smtClean="0"/>
              <a:t>2017</a:t>
            </a:r>
            <a:r>
              <a:rPr lang="ja-JP" altLang="en-US" sz="2400" dirty="0" smtClean="0"/>
              <a:t>年</a:t>
            </a:r>
            <a:r>
              <a:rPr lang="en-US" altLang="ja-JP" sz="2400" dirty="0" smtClean="0"/>
              <a:t>9</a:t>
            </a:r>
            <a:r>
              <a:rPr lang="ja-JP" altLang="en-US" sz="2400" dirty="0" smtClean="0"/>
              <a:t>月から、情報科学専門学校で教員としてセキュリティ分野を主に教え、現在に</a:t>
            </a:r>
            <a:r>
              <a:rPr lang="ja-JP" altLang="en-US" sz="2400" dirty="0"/>
              <a:t>至</a:t>
            </a:r>
            <a:r>
              <a:rPr lang="ja-JP" altLang="en-US" sz="2400" dirty="0" smtClean="0"/>
              <a:t>る</a:t>
            </a:r>
            <a:endParaRPr kumimoji="1" lang="en-US" altLang="ja-JP" sz="2400" dirty="0" smtClean="0"/>
          </a:p>
        </p:txBody>
      </p:sp>
    </p:spTree>
    <p:extLst>
      <p:ext uri="{BB962C8B-B14F-4D97-AF65-F5344CB8AC3E}">
        <p14:creationId xmlns:p14="http://schemas.microsoft.com/office/powerpoint/2010/main" val="23299671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91114"/>
            <a:ext cx="8229600" cy="648000"/>
          </a:xfrm>
        </p:spPr>
        <p:txBody>
          <a:bodyPr/>
          <a:lstStyle/>
          <a:p>
            <a:pPr algn="l"/>
            <a:r>
              <a:rPr kumimoji="1" lang="ja-JP" altLang="en-US" dirty="0" smtClean="0">
                <a:solidFill>
                  <a:schemeClr val="bg1"/>
                </a:solidFill>
              </a:rPr>
              <a:t>環境構築でやること</a:t>
            </a:r>
            <a:endParaRPr kumimoji="1" lang="ja-JP" altLang="en-US" dirty="0">
              <a:solidFill>
                <a:schemeClr val="bg1"/>
              </a:solidFill>
            </a:endParaRPr>
          </a:p>
        </p:txBody>
      </p:sp>
      <p:sp>
        <p:nvSpPr>
          <p:cNvPr id="3" name="コンテンツ プレースホルダー 2"/>
          <p:cNvSpPr>
            <a:spLocks noGrp="1"/>
          </p:cNvSpPr>
          <p:nvPr>
            <p:ph idx="1"/>
          </p:nvPr>
        </p:nvSpPr>
        <p:spPr/>
        <p:txBody>
          <a:bodyPr/>
          <a:lstStyle/>
          <a:p>
            <a:r>
              <a:rPr kumimoji="1" lang="en-US" altLang="ja-JP" sz="3600" dirty="0" smtClean="0"/>
              <a:t>Java</a:t>
            </a:r>
            <a:r>
              <a:rPr kumimoji="1" lang="ja-JP" altLang="en-US" sz="3600" dirty="0" smtClean="0"/>
              <a:t>動作環境（</a:t>
            </a:r>
            <a:r>
              <a:rPr kumimoji="1" lang="en-US" altLang="ja-JP" sz="3600" dirty="0" smtClean="0"/>
              <a:t>JRE</a:t>
            </a:r>
            <a:r>
              <a:rPr kumimoji="1" lang="ja-JP" altLang="en-US" sz="3600" dirty="0" smtClean="0"/>
              <a:t>）導入</a:t>
            </a:r>
            <a:endParaRPr kumimoji="1" lang="en-US" altLang="ja-JP" sz="3600" dirty="0" smtClean="0"/>
          </a:p>
          <a:p>
            <a:r>
              <a:rPr kumimoji="1" lang="ja-JP" altLang="en-US" sz="3600" dirty="0" smtClean="0"/>
              <a:t>脆弱性検査ツール（</a:t>
            </a:r>
            <a:r>
              <a:rPr kumimoji="1" lang="en-US" altLang="ja-JP" sz="3600" dirty="0" smtClean="0"/>
              <a:t>Burp Suite</a:t>
            </a:r>
            <a:r>
              <a:rPr kumimoji="1" lang="ja-JP" altLang="en-US" sz="3600" dirty="0" smtClean="0"/>
              <a:t>）導入</a:t>
            </a:r>
            <a:endParaRPr kumimoji="1" lang="en-US" altLang="ja-JP" sz="3600" dirty="0" smtClean="0"/>
          </a:p>
          <a:p>
            <a:r>
              <a:rPr kumimoji="1" lang="ja-JP" altLang="en-US" sz="3600" dirty="0" smtClean="0"/>
              <a:t>勉強用ショッピングサイト</a:t>
            </a:r>
            <a:r>
              <a:rPr kumimoji="1" lang="en-US" altLang="ja-JP" sz="3600" dirty="0" smtClean="0"/>
              <a:t>(</a:t>
            </a:r>
            <a:r>
              <a:rPr kumimoji="1" lang="en-US" altLang="ja-JP" sz="3600" dirty="0" err="1" smtClean="0"/>
              <a:t>BadStore</a:t>
            </a:r>
            <a:r>
              <a:rPr kumimoji="1" lang="en-US" altLang="ja-JP" sz="3600" dirty="0" smtClean="0"/>
              <a:t>)</a:t>
            </a:r>
            <a:r>
              <a:rPr kumimoji="1" lang="ja-JP" altLang="en-US" sz="3600" dirty="0" smtClean="0"/>
              <a:t>導入</a:t>
            </a:r>
            <a:endParaRPr kumimoji="1" lang="en-US" altLang="ja-JP" sz="3600" dirty="0" smtClean="0"/>
          </a:p>
          <a:p>
            <a:r>
              <a:rPr lang="ja-JP" altLang="en-US" sz="3600" dirty="0" smtClean="0"/>
              <a:t>ブラウザ（</a:t>
            </a:r>
            <a:r>
              <a:rPr lang="en-US" altLang="ja-JP" sz="3600" dirty="0" err="1" smtClean="0"/>
              <a:t>firefox</a:t>
            </a:r>
            <a:r>
              <a:rPr lang="ja-JP" altLang="en-US" sz="3600" dirty="0" smtClean="0"/>
              <a:t>）の設定</a:t>
            </a:r>
            <a:endParaRPr kumimoji="1" lang="en-US" altLang="ja-JP" sz="3600" dirty="0" smtClean="0"/>
          </a:p>
          <a:p>
            <a:endParaRPr kumimoji="1" lang="ja-JP" altLang="en-US" sz="3600" dirty="0"/>
          </a:p>
        </p:txBody>
      </p:sp>
      <p:sp>
        <p:nvSpPr>
          <p:cNvPr id="4" name="右矢印 3"/>
          <p:cNvSpPr/>
          <p:nvPr/>
        </p:nvSpPr>
        <p:spPr>
          <a:xfrm>
            <a:off x="109056" y="1678015"/>
            <a:ext cx="411061" cy="4443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524907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586597" y="3247845"/>
            <a:ext cx="8229600" cy="763438"/>
          </a:xfrm>
        </p:spPr>
        <p:txBody>
          <a:bodyPr/>
          <a:lstStyle/>
          <a:p>
            <a:pPr marL="0" indent="0">
              <a:buNone/>
            </a:pPr>
            <a:r>
              <a:rPr lang="en-US" altLang="ja-JP" sz="4800" dirty="0" smtClean="0"/>
              <a:t>1.</a:t>
            </a:r>
            <a:r>
              <a:rPr lang="en-US" altLang="ja-JP" sz="4800" dirty="0"/>
              <a:t> Java</a:t>
            </a:r>
            <a:r>
              <a:rPr lang="ja-JP" altLang="en-US" sz="4800" dirty="0"/>
              <a:t>動作環境（</a:t>
            </a:r>
            <a:r>
              <a:rPr lang="en-US" altLang="ja-JP" sz="4800" dirty="0"/>
              <a:t>JRE</a:t>
            </a:r>
            <a:r>
              <a:rPr lang="ja-JP" altLang="en-US" sz="4800" dirty="0"/>
              <a:t>）導入</a:t>
            </a:r>
            <a:endParaRPr lang="en-US" altLang="ja-JP" sz="4800" dirty="0"/>
          </a:p>
          <a:p>
            <a:pPr marL="0" indent="0">
              <a:buNone/>
            </a:pPr>
            <a:endParaRPr kumimoji="1" lang="ja-JP" altLang="en-US" sz="4800" dirty="0"/>
          </a:p>
        </p:txBody>
      </p:sp>
    </p:spTree>
    <p:extLst>
      <p:ext uri="{BB962C8B-B14F-4D97-AF65-F5344CB8AC3E}">
        <p14:creationId xmlns:p14="http://schemas.microsoft.com/office/powerpoint/2010/main" val="7092415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867" y="1690778"/>
            <a:ext cx="8512266" cy="4849454"/>
          </a:xfrm>
        </p:spPr>
      </p:pic>
      <p:sp>
        <p:nvSpPr>
          <p:cNvPr id="4" name="タイトル 1"/>
          <p:cNvSpPr>
            <a:spLocks noGrp="1"/>
          </p:cNvSpPr>
          <p:nvPr>
            <p:ph type="title"/>
          </p:nvPr>
        </p:nvSpPr>
        <p:spPr>
          <a:xfrm>
            <a:off x="457200" y="274638"/>
            <a:ext cx="8229600" cy="674268"/>
          </a:xfrm>
        </p:spPr>
        <p:txBody>
          <a:bodyPr/>
          <a:lstStyle/>
          <a:p>
            <a:pPr algn="l"/>
            <a:r>
              <a:rPr lang="en-US" altLang="zh-TW" dirty="0">
                <a:solidFill>
                  <a:schemeClr val="bg1"/>
                </a:solidFill>
              </a:rPr>
              <a:t>Java</a:t>
            </a:r>
            <a:r>
              <a:rPr lang="zh-TW" altLang="en-US" dirty="0">
                <a:solidFill>
                  <a:schemeClr val="bg1"/>
                </a:solidFill>
              </a:rPr>
              <a:t>動作環境</a:t>
            </a:r>
            <a:r>
              <a:rPr lang="zh-TW" altLang="en-US" dirty="0" smtClean="0">
                <a:solidFill>
                  <a:schemeClr val="bg1"/>
                </a:solidFill>
              </a:rPr>
              <a:t>導入</a:t>
            </a:r>
            <a:endParaRPr kumimoji="1" lang="ja-JP" altLang="en-US" dirty="0">
              <a:solidFill>
                <a:schemeClr val="bg1"/>
              </a:solidFill>
            </a:endParaRPr>
          </a:p>
        </p:txBody>
      </p:sp>
      <p:sp>
        <p:nvSpPr>
          <p:cNvPr id="6" name="テキスト ボックス 5"/>
          <p:cNvSpPr txBox="1"/>
          <p:nvPr/>
        </p:nvSpPr>
        <p:spPr>
          <a:xfrm>
            <a:off x="526210" y="1017917"/>
            <a:ext cx="8160590" cy="523220"/>
          </a:xfrm>
          <a:prstGeom prst="rect">
            <a:avLst/>
          </a:prstGeom>
          <a:noFill/>
        </p:spPr>
        <p:txBody>
          <a:bodyPr wrap="square" rtlCol="0">
            <a:spAutoFit/>
          </a:bodyPr>
          <a:lstStyle/>
          <a:p>
            <a:r>
              <a:rPr lang="ja-JP" altLang="en-US" sz="2800" dirty="0" smtClean="0"/>
              <a:t>ブラウザで</a:t>
            </a:r>
            <a:r>
              <a:rPr lang="en-US" altLang="ja-JP" sz="2800" dirty="0">
                <a:hlinkClick r:id="rId3"/>
              </a:rPr>
              <a:t>https://www.java.com/ja/download</a:t>
            </a:r>
            <a:r>
              <a:rPr lang="en-US" altLang="ja-JP" sz="2800" dirty="0" smtClean="0">
                <a:hlinkClick r:id="rId3"/>
              </a:rPr>
              <a:t>/</a:t>
            </a:r>
            <a:r>
              <a:rPr lang="ja-JP" altLang="en-US" sz="2800" dirty="0" smtClean="0"/>
              <a:t>を開く</a:t>
            </a:r>
            <a:endParaRPr kumimoji="1" lang="ja-JP" altLang="en-US" sz="2800" dirty="0"/>
          </a:p>
        </p:txBody>
      </p:sp>
      <p:sp>
        <p:nvSpPr>
          <p:cNvPr id="3" name="右矢印 2"/>
          <p:cNvSpPr/>
          <p:nvPr/>
        </p:nvSpPr>
        <p:spPr>
          <a:xfrm>
            <a:off x="2298357" y="5604061"/>
            <a:ext cx="1957184" cy="6297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クリック</a:t>
            </a:r>
            <a:endParaRPr kumimoji="1" lang="ja-JP" altLang="en-US" dirty="0"/>
          </a:p>
        </p:txBody>
      </p:sp>
      <p:sp>
        <p:nvSpPr>
          <p:cNvPr id="7" name="円/楕円 2"/>
          <p:cNvSpPr/>
          <p:nvPr/>
        </p:nvSpPr>
        <p:spPr>
          <a:xfrm>
            <a:off x="4255541" y="5604061"/>
            <a:ext cx="1799270" cy="56608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665313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670" y="1600200"/>
            <a:ext cx="7346659" cy="4525963"/>
          </a:xfrm>
        </p:spPr>
      </p:pic>
      <p:sp>
        <p:nvSpPr>
          <p:cNvPr id="7" name="右矢印 6"/>
          <p:cNvSpPr/>
          <p:nvPr/>
        </p:nvSpPr>
        <p:spPr>
          <a:xfrm>
            <a:off x="2092411" y="4697898"/>
            <a:ext cx="1957184" cy="6297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クリック</a:t>
            </a:r>
            <a:endParaRPr kumimoji="1" lang="ja-JP" altLang="en-US" dirty="0"/>
          </a:p>
        </p:txBody>
      </p:sp>
      <p:sp>
        <p:nvSpPr>
          <p:cNvPr id="8" name="円/楕円 2"/>
          <p:cNvSpPr/>
          <p:nvPr/>
        </p:nvSpPr>
        <p:spPr>
          <a:xfrm>
            <a:off x="4049595" y="4697898"/>
            <a:ext cx="1799270" cy="56608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タイトル 1"/>
          <p:cNvSpPr txBox="1">
            <a:spLocks/>
          </p:cNvSpPr>
          <p:nvPr/>
        </p:nvSpPr>
        <p:spPr bwMode="auto">
          <a:xfrm>
            <a:off x="457200" y="274638"/>
            <a:ext cx="8229600" cy="67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kumimoji="1" sz="4400" kern="1200">
                <a:solidFill>
                  <a:schemeClr val="tx1"/>
                </a:solidFill>
                <a:latin typeface="+mj-lt"/>
                <a:ea typeface="+mj-ea"/>
                <a:cs typeface="ＭＳ Ｐゴシック" charset="-128"/>
              </a:defRPr>
            </a:lvl1pPr>
            <a:lvl2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9pPr>
          </a:lstStyle>
          <a:p>
            <a:pPr algn="l"/>
            <a:r>
              <a:rPr lang="en-US" altLang="zh-TW" smtClean="0">
                <a:solidFill>
                  <a:schemeClr val="bg1"/>
                </a:solidFill>
              </a:rPr>
              <a:t>Java</a:t>
            </a:r>
            <a:r>
              <a:rPr lang="zh-TW" altLang="en-US" smtClean="0">
                <a:solidFill>
                  <a:schemeClr val="bg1"/>
                </a:solidFill>
              </a:rPr>
              <a:t>動作環境導入</a:t>
            </a:r>
            <a:endParaRPr lang="ja-JP" altLang="en-US" dirty="0">
              <a:solidFill>
                <a:schemeClr val="bg1"/>
              </a:solidFill>
            </a:endParaRPr>
          </a:p>
        </p:txBody>
      </p:sp>
    </p:spTree>
    <p:extLst>
      <p:ext uri="{BB962C8B-B14F-4D97-AF65-F5344CB8AC3E}">
        <p14:creationId xmlns:p14="http://schemas.microsoft.com/office/powerpoint/2010/main" val="15029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1528" y="1600200"/>
            <a:ext cx="7500944" cy="4525963"/>
          </a:xfrm>
        </p:spPr>
      </p:pic>
      <p:sp>
        <p:nvSpPr>
          <p:cNvPr id="7" name="タイトル 1"/>
          <p:cNvSpPr txBox="1">
            <a:spLocks/>
          </p:cNvSpPr>
          <p:nvPr/>
        </p:nvSpPr>
        <p:spPr bwMode="auto">
          <a:xfrm>
            <a:off x="457200" y="274638"/>
            <a:ext cx="8229600" cy="67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kumimoji="1" sz="4400" kern="1200">
                <a:solidFill>
                  <a:schemeClr val="tx1"/>
                </a:solidFill>
                <a:latin typeface="+mj-lt"/>
                <a:ea typeface="+mj-ea"/>
                <a:cs typeface="ＭＳ Ｐゴシック" charset="-128"/>
              </a:defRPr>
            </a:lvl1pPr>
            <a:lvl2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9pPr>
          </a:lstStyle>
          <a:p>
            <a:pPr algn="l"/>
            <a:r>
              <a:rPr lang="en-US" altLang="zh-TW" smtClean="0">
                <a:solidFill>
                  <a:schemeClr val="bg1"/>
                </a:solidFill>
              </a:rPr>
              <a:t>Java</a:t>
            </a:r>
            <a:r>
              <a:rPr lang="zh-TW" altLang="en-US" smtClean="0">
                <a:solidFill>
                  <a:schemeClr val="bg1"/>
                </a:solidFill>
              </a:rPr>
              <a:t>動作環境導入</a:t>
            </a:r>
            <a:endParaRPr lang="ja-JP" altLang="en-US" dirty="0">
              <a:solidFill>
                <a:schemeClr val="bg1"/>
              </a:solidFill>
            </a:endParaRPr>
          </a:p>
        </p:txBody>
      </p:sp>
    </p:spTree>
    <p:extLst>
      <p:ext uri="{BB962C8B-B14F-4D97-AF65-F5344CB8AC3E}">
        <p14:creationId xmlns:p14="http://schemas.microsoft.com/office/powerpoint/2010/main" val="24082834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249" y="1600200"/>
            <a:ext cx="8035501" cy="4525963"/>
          </a:xfrm>
        </p:spPr>
      </p:pic>
      <p:sp>
        <p:nvSpPr>
          <p:cNvPr id="6" name="右矢印 5"/>
          <p:cNvSpPr/>
          <p:nvPr/>
        </p:nvSpPr>
        <p:spPr>
          <a:xfrm>
            <a:off x="2117125" y="5037981"/>
            <a:ext cx="1957184" cy="6297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クリック</a:t>
            </a:r>
            <a:endParaRPr kumimoji="1" lang="ja-JP" altLang="en-US" dirty="0"/>
          </a:p>
        </p:txBody>
      </p:sp>
      <p:sp>
        <p:nvSpPr>
          <p:cNvPr id="7" name="円/楕円 2"/>
          <p:cNvSpPr/>
          <p:nvPr/>
        </p:nvSpPr>
        <p:spPr>
          <a:xfrm>
            <a:off x="4074309" y="5037981"/>
            <a:ext cx="1799270" cy="56608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タイトル 1"/>
          <p:cNvSpPr>
            <a:spLocks noGrp="1"/>
          </p:cNvSpPr>
          <p:nvPr>
            <p:ph type="title"/>
          </p:nvPr>
        </p:nvSpPr>
        <p:spPr>
          <a:xfrm>
            <a:off x="457200" y="274638"/>
            <a:ext cx="8229600" cy="674268"/>
          </a:xfrm>
        </p:spPr>
        <p:txBody>
          <a:bodyPr/>
          <a:lstStyle/>
          <a:p>
            <a:pPr algn="l"/>
            <a:r>
              <a:rPr lang="en-US" altLang="zh-TW" dirty="0">
                <a:solidFill>
                  <a:schemeClr val="bg1"/>
                </a:solidFill>
              </a:rPr>
              <a:t>Java</a:t>
            </a:r>
            <a:r>
              <a:rPr lang="zh-TW" altLang="en-US" dirty="0">
                <a:solidFill>
                  <a:schemeClr val="bg1"/>
                </a:solidFill>
              </a:rPr>
              <a:t>動作環境</a:t>
            </a:r>
            <a:r>
              <a:rPr lang="zh-TW" altLang="en-US" dirty="0" smtClean="0">
                <a:solidFill>
                  <a:schemeClr val="bg1"/>
                </a:solidFill>
              </a:rPr>
              <a:t>導入</a:t>
            </a:r>
            <a:endParaRPr kumimoji="1" lang="ja-JP" altLang="en-US" dirty="0">
              <a:solidFill>
                <a:schemeClr val="bg1"/>
              </a:solidFill>
            </a:endParaRPr>
          </a:p>
        </p:txBody>
      </p:sp>
    </p:spTree>
    <p:extLst>
      <p:ext uri="{BB962C8B-B14F-4D97-AF65-F5344CB8AC3E}">
        <p14:creationId xmlns:p14="http://schemas.microsoft.com/office/powerpoint/2010/main" val="31629509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91114"/>
            <a:ext cx="8229600" cy="648000"/>
          </a:xfrm>
        </p:spPr>
        <p:txBody>
          <a:bodyPr/>
          <a:lstStyle/>
          <a:p>
            <a:pPr algn="l"/>
            <a:r>
              <a:rPr kumimoji="1" lang="ja-JP" altLang="en-US" dirty="0" smtClean="0">
                <a:solidFill>
                  <a:schemeClr val="bg1"/>
                </a:solidFill>
              </a:rPr>
              <a:t>環境構築でやること</a:t>
            </a:r>
            <a:endParaRPr kumimoji="1" lang="ja-JP" altLang="en-US" dirty="0">
              <a:solidFill>
                <a:schemeClr val="bg1"/>
              </a:solidFill>
            </a:endParaRPr>
          </a:p>
        </p:txBody>
      </p:sp>
      <p:sp>
        <p:nvSpPr>
          <p:cNvPr id="3" name="コンテンツ プレースホルダー 2"/>
          <p:cNvSpPr>
            <a:spLocks noGrp="1"/>
          </p:cNvSpPr>
          <p:nvPr>
            <p:ph idx="1"/>
          </p:nvPr>
        </p:nvSpPr>
        <p:spPr/>
        <p:txBody>
          <a:bodyPr/>
          <a:lstStyle/>
          <a:p>
            <a:r>
              <a:rPr kumimoji="1" lang="en-US" altLang="ja-JP" sz="3600" dirty="0" smtClean="0"/>
              <a:t>Java</a:t>
            </a:r>
            <a:r>
              <a:rPr kumimoji="1" lang="ja-JP" altLang="en-US" sz="3600" dirty="0" smtClean="0"/>
              <a:t>動作環境（</a:t>
            </a:r>
            <a:r>
              <a:rPr kumimoji="1" lang="en-US" altLang="ja-JP" sz="3600" dirty="0" smtClean="0"/>
              <a:t>JRE</a:t>
            </a:r>
            <a:r>
              <a:rPr kumimoji="1" lang="ja-JP" altLang="en-US" sz="3600" dirty="0" smtClean="0"/>
              <a:t>）導入</a:t>
            </a:r>
            <a:endParaRPr kumimoji="1" lang="en-US" altLang="ja-JP" sz="3600" dirty="0" smtClean="0"/>
          </a:p>
          <a:p>
            <a:r>
              <a:rPr kumimoji="1" lang="ja-JP" altLang="en-US" sz="3600" dirty="0" smtClean="0"/>
              <a:t>脆弱性検査ツール（</a:t>
            </a:r>
            <a:r>
              <a:rPr kumimoji="1" lang="en-US" altLang="ja-JP" sz="3600" dirty="0" smtClean="0"/>
              <a:t>Burp Suite</a:t>
            </a:r>
            <a:r>
              <a:rPr kumimoji="1" lang="ja-JP" altLang="en-US" sz="3600" dirty="0" smtClean="0"/>
              <a:t>）導入</a:t>
            </a:r>
            <a:endParaRPr kumimoji="1" lang="en-US" altLang="ja-JP" sz="3600" dirty="0" smtClean="0"/>
          </a:p>
          <a:p>
            <a:r>
              <a:rPr kumimoji="1" lang="ja-JP" altLang="en-US" sz="3600" dirty="0" smtClean="0"/>
              <a:t>勉強用ショッピングサイト</a:t>
            </a:r>
            <a:r>
              <a:rPr kumimoji="1" lang="en-US" altLang="ja-JP" sz="3600" dirty="0" smtClean="0"/>
              <a:t>(</a:t>
            </a:r>
            <a:r>
              <a:rPr kumimoji="1" lang="en-US" altLang="ja-JP" sz="3600" dirty="0" err="1" smtClean="0"/>
              <a:t>BadStore</a:t>
            </a:r>
            <a:r>
              <a:rPr kumimoji="1" lang="en-US" altLang="ja-JP" sz="3600" dirty="0" smtClean="0"/>
              <a:t>)</a:t>
            </a:r>
            <a:r>
              <a:rPr kumimoji="1" lang="ja-JP" altLang="en-US" sz="3600" dirty="0" smtClean="0"/>
              <a:t>導入</a:t>
            </a:r>
            <a:endParaRPr kumimoji="1" lang="en-US" altLang="ja-JP" sz="3600" dirty="0" smtClean="0"/>
          </a:p>
          <a:p>
            <a:r>
              <a:rPr lang="ja-JP" altLang="en-US" sz="3600" dirty="0" smtClean="0"/>
              <a:t>ブラウザ（</a:t>
            </a:r>
            <a:r>
              <a:rPr lang="en-US" altLang="ja-JP" sz="3600" dirty="0" err="1" smtClean="0"/>
              <a:t>firefox</a:t>
            </a:r>
            <a:r>
              <a:rPr lang="ja-JP" altLang="en-US" sz="3600" dirty="0" smtClean="0"/>
              <a:t>）の設定</a:t>
            </a:r>
            <a:endParaRPr kumimoji="1" lang="en-US" altLang="ja-JP" sz="3600" dirty="0" smtClean="0"/>
          </a:p>
          <a:p>
            <a:endParaRPr kumimoji="1" lang="ja-JP" altLang="en-US" sz="3600" dirty="0"/>
          </a:p>
        </p:txBody>
      </p:sp>
      <p:sp>
        <p:nvSpPr>
          <p:cNvPr id="4" name="右矢印 3"/>
          <p:cNvSpPr/>
          <p:nvPr/>
        </p:nvSpPr>
        <p:spPr>
          <a:xfrm>
            <a:off x="109056" y="2349134"/>
            <a:ext cx="411061" cy="4443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52572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59657" y="3235158"/>
            <a:ext cx="8724284" cy="707886"/>
          </a:xfrm>
          <a:prstGeom prst="rect">
            <a:avLst/>
          </a:prstGeom>
          <a:noFill/>
        </p:spPr>
        <p:txBody>
          <a:bodyPr wrap="square" rtlCol="0">
            <a:spAutoFit/>
          </a:bodyPr>
          <a:lstStyle/>
          <a:p>
            <a:pPr algn="ctr"/>
            <a:r>
              <a:rPr lang="en-US" altLang="ja-JP" sz="4000" dirty="0"/>
              <a:t>2</a:t>
            </a:r>
            <a:r>
              <a:rPr lang="en-US" altLang="ja-JP" sz="4000" dirty="0" smtClean="0"/>
              <a:t>.</a:t>
            </a:r>
            <a:r>
              <a:rPr lang="ja-JP" altLang="en-US" sz="4000" dirty="0"/>
              <a:t>脆弱性検査ツール（</a:t>
            </a:r>
            <a:r>
              <a:rPr lang="en-US" altLang="ja-JP" sz="4000" dirty="0"/>
              <a:t>Burp Suite</a:t>
            </a:r>
            <a:r>
              <a:rPr lang="ja-JP" altLang="en-US" sz="4000" dirty="0"/>
              <a:t>）導入</a:t>
            </a:r>
            <a:endParaRPr kumimoji="1" lang="ja-JP" altLang="en-US" sz="4000" dirty="0"/>
          </a:p>
        </p:txBody>
      </p:sp>
    </p:spTree>
    <p:extLst>
      <p:ext uri="{BB962C8B-B14F-4D97-AF65-F5344CB8AC3E}">
        <p14:creationId xmlns:p14="http://schemas.microsoft.com/office/powerpoint/2010/main" val="7493572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511" y="1793615"/>
            <a:ext cx="7966978"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脆弱性検査ツール導入</a:t>
            </a:r>
            <a:endParaRPr kumimoji="1" lang="ja-JP" altLang="en-US" dirty="0">
              <a:solidFill>
                <a:schemeClr val="bg1"/>
              </a:solidFill>
            </a:endParaRPr>
          </a:p>
        </p:txBody>
      </p:sp>
      <p:sp>
        <p:nvSpPr>
          <p:cNvPr id="2" name="テキスト ボックス 1"/>
          <p:cNvSpPr txBox="1"/>
          <p:nvPr/>
        </p:nvSpPr>
        <p:spPr>
          <a:xfrm>
            <a:off x="743637" y="998512"/>
            <a:ext cx="8826500" cy="830997"/>
          </a:xfrm>
          <a:prstGeom prst="rect">
            <a:avLst/>
          </a:prstGeom>
          <a:noFill/>
        </p:spPr>
        <p:txBody>
          <a:bodyPr wrap="square" rtlCol="0">
            <a:spAutoFit/>
          </a:bodyPr>
          <a:lstStyle/>
          <a:p>
            <a:r>
              <a:rPr lang="ja-JP" altLang="en-US" sz="2400" dirty="0" smtClean="0"/>
              <a:t>インターネットで</a:t>
            </a:r>
            <a:r>
              <a:rPr lang="en-US" altLang="ja-JP" sz="2400" dirty="0"/>
              <a:t>burp suite community </a:t>
            </a:r>
            <a:r>
              <a:rPr lang="ja-JP" altLang="en-US" sz="2400" dirty="0" smtClean="0"/>
              <a:t>ダウンロードと</a:t>
            </a:r>
            <a:r>
              <a:rPr lang="ja-JP" altLang="en-US" sz="2400" dirty="0" smtClean="0"/>
              <a:t>検索</a:t>
            </a:r>
            <a:endParaRPr lang="en-US" altLang="ja-JP" sz="2400" dirty="0" smtClean="0"/>
          </a:p>
          <a:p>
            <a:r>
              <a:rPr kumimoji="1" lang="ja-JP" altLang="en-US" sz="2400" dirty="0" smtClean="0"/>
              <a:t>（または</a:t>
            </a:r>
            <a:r>
              <a:rPr lang="en-US" altLang="ja-JP" sz="2400" dirty="0">
                <a:hlinkClick r:id="rId3"/>
              </a:rPr>
              <a:t>https://portswigger.net/burp</a:t>
            </a:r>
            <a:r>
              <a:rPr lang="en-US" altLang="ja-JP" sz="2400" dirty="0" smtClean="0">
                <a:hlinkClick r:id="rId3"/>
              </a:rPr>
              <a:t>/</a:t>
            </a:r>
            <a:r>
              <a:rPr lang="ja-JP" altLang="en-US" sz="2400" dirty="0" smtClean="0"/>
              <a:t>をブラウザで表示</a:t>
            </a:r>
            <a:r>
              <a:rPr kumimoji="1" lang="ja-JP" altLang="en-US" sz="2400" dirty="0" smtClean="0"/>
              <a:t>）</a:t>
            </a:r>
            <a:endParaRPr kumimoji="1" lang="ja-JP" altLang="en-US" sz="2400" dirty="0"/>
          </a:p>
        </p:txBody>
      </p:sp>
      <p:sp>
        <p:nvSpPr>
          <p:cNvPr id="3" name="円/楕円 2"/>
          <p:cNvSpPr/>
          <p:nvPr/>
        </p:nvSpPr>
        <p:spPr>
          <a:xfrm>
            <a:off x="6265889" y="5516380"/>
            <a:ext cx="1469036" cy="494676"/>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82032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211" y="1534885"/>
            <a:ext cx="7907577"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脆弱性検査ツール導入</a:t>
            </a:r>
            <a:endParaRPr kumimoji="1" lang="ja-JP" altLang="en-US" dirty="0">
              <a:solidFill>
                <a:schemeClr val="bg1"/>
              </a:solidFill>
            </a:endParaRPr>
          </a:p>
        </p:txBody>
      </p:sp>
      <p:sp>
        <p:nvSpPr>
          <p:cNvPr id="5" name="右矢印 4"/>
          <p:cNvSpPr/>
          <p:nvPr/>
        </p:nvSpPr>
        <p:spPr>
          <a:xfrm flipH="1">
            <a:off x="2786743" y="4325257"/>
            <a:ext cx="1988458" cy="58057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クリック</a:t>
            </a:r>
            <a:endParaRPr kumimoji="1" lang="ja-JP" altLang="en-US" dirty="0"/>
          </a:p>
        </p:txBody>
      </p:sp>
    </p:spTree>
    <p:extLst>
      <p:ext uri="{BB962C8B-B14F-4D97-AF65-F5344CB8AC3E}">
        <p14:creationId xmlns:p14="http://schemas.microsoft.com/office/powerpoint/2010/main" val="3321536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00147"/>
          </a:xfrm>
        </p:spPr>
        <p:txBody>
          <a:bodyPr/>
          <a:lstStyle/>
          <a:p>
            <a:pPr algn="l"/>
            <a:r>
              <a:rPr kumimoji="1" lang="ja-JP" altLang="en-US" dirty="0" smtClean="0">
                <a:solidFill>
                  <a:schemeClr val="bg1"/>
                </a:solidFill>
              </a:rPr>
              <a:t>講師自己紹介</a:t>
            </a:r>
            <a:endParaRPr kumimoji="1" lang="ja-JP" altLang="en-US" dirty="0">
              <a:solidFill>
                <a:schemeClr val="bg1"/>
              </a:solidFill>
            </a:endParaRPr>
          </a:p>
        </p:txBody>
      </p:sp>
      <p:sp>
        <p:nvSpPr>
          <p:cNvPr id="5" name="コンテンツ プレースホルダー 2"/>
          <p:cNvSpPr>
            <a:spLocks noGrp="1"/>
          </p:cNvSpPr>
          <p:nvPr>
            <p:ph idx="1"/>
          </p:nvPr>
        </p:nvSpPr>
        <p:spPr>
          <a:xfrm>
            <a:off x="457200" y="1318055"/>
            <a:ext cx="8229600" cy="716692"/>
          </a:xfrm>
        </p:spPr>
        <p:txBody>
          <a:bodyPr/>
          <a:lstStyle/>
          <a:p>
            <a:r>
              <a:rPr lang="en-US" altLang="ja-JP" sz="2400" dirty="0" smtClean="0"/>
              <a:t>SE</a:t>
            </a:r>
            <a:r>
              <a:rPr lang="ja-JP" altLang="en-US" sz="2400" dirty="0" smtClean="0"/>
              <a:t>時代はデータ分析も手掛けてました</a:t>
            </a:r>
            <a:endParaRPr kumimoji="1" lang="en-US" altLang="ja-JP" sz="2400" dirty="0" smtClean="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403" y="2034747"/>
            <a:ext cx="6233194" cy="38538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コンテンツ プレースホルダー 2"/>
          <p:cNvSpPr txBox="1">
            <a:spLocks/>
          </p:cNvSpPr>
          <p:nvPr/>
        </p:nvSpPr>
        <p:spPr bwMode="auto">
          <a:xfrm>
            <a:off x="457200" y="6067169"/>
            <a:ext cx="8229600" cy="71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anose="020B0604020202020204" pitchFamily="34" charset="0"/>
              <a:buChar char="•"/>
              <a:defRPr kumimoji="1" sz="2500" kern="1200">
                <a:solidFill>
                  <a:schemeClr val="tx1"/>
                </a:solidFill>
                <a:latin typeface="Calibri" panose="020F0502020204030204" pitchFamily="34" charset="0"/>
                <a:ea typeface="+mn-ea"/>
                <a:cs typeface="Calibri" panose="020F0502020204030204" pitchFamily="34" charset="0"/>
              </a:defRPr>
            </a:lvl1pPr>
            <a:lvl2pPr marL="742950" indent="-285750" algn="l" defTabSz="457200"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buNone/>
            </a:pPr>
            <a:r>
              <a:rPr lang="ja-JP" altLang="en-US" sz="2400" dirty="0" smtClean="0"/>
              <a:t>勝敗分析もできる。そう、</a:t>
            </a:r>
            <a:r>
              <a:rPr lang="en-US" altLang="ja-JP" sz="2400" dirty="0" smtClean="0"/>
              <a:t>IT</a:t>
            </a:r>
            <a:r>
              <a:rPr lang="ja-JP" altLang="en-US" sz="2400" dirty="0" smtClean="0"/>
              <a:t>ならね</a:t>
            </a:r>
            <a:endParaRPr lang="en-US" altLang="ja-JP" sz="2400" dirty="0" smtClean="0"/>
          </a:p>
        </p:txBody>
      </p:sp>
    </p:spTree>
    <p:extLst>
      <p:ext uri="{BB962C8B-B14F-4D97-AF65-F5344CB8AC3E}">
        <p14:creationId xmlns:p14="http://schemas.microsoft.com/office/powerpoint/2010/main" val="5020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583" y="1600200"/>
            <a:ext cx="5652834"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脆弱性検査ツール導入</a:t>
            </a:r>
            <a:endParaRPr kumimoji="1" lang="ja-JP" altLang="en-US" dirty="0">
              <a:solidFill>
                <a:schemeClr val="bg1"/>
              </a:solidFill>
            </a:endParaRPr>
          </a:p>
        </p:txBody>
      </p:sp>
      <p:sp>
        <p:nvSpPr>
          <p:cNvPr id="5" name="円/楕円 2"/>
          <p:cNvSpPr/>
          <p:nvPr/>
        </p:nvSpPr>
        <p:spPr>
          <a:xfrm>
            <a:off x="5508885" y="5696262"/>
            <a:ext cx="861935" cy="329784"/>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990881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135" y="1600200"/>
            <a:ext cx="5487730"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脆弱性検査ツール導入</a:t>
            </a:r>
            <a:endParaRPr kumimoji="1" lang="ja-JP" altLang="en-US" dirty="0">
              <a:solidFill>
                <a:schemeClr val="bg1"/>
              </a:solidFill>
            </a:endParaRPr>
          </a:p>
        </p:txBody>
      </p:sp>
      <p:sp>
        <p:nvSpPr>
          <p:cNvPr id="3" name="円/楕円 2"/>
          <p:cNvSpPr/>
          <p:nvPr/>
        </p:nvSpPr>
        <p:spPr>
          <a:xfrm>
            <a:off x="5508885" y="5696262"/>
            <a:ext cx="861935" cy="329784"/>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33563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1122" y="1600200"/>
            <a:ext cx="5481756"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脆弱性検査ツール導入</a:t>
            </a:r>
            <a:endParaRPr kumimoji="1" lang="ja-JP" altLang="en-US" dirty="0">
              <a:solidFill>
                <a:schemeClr val="bg1"/>
              </a:solidFill>
            </a:endParaRPr>
          </a:p>
        </p:txBody>
      </p:sp>
      <p:sp>
        <p:nvSpPr>
          <p:cNvPr id="5" name="円/楕円 2"/>
          <p:cNvSpPr/>
          <p:nvPr/>
        </p:nvSpPr>
        <p:spPr>
          <a:xfrm>
            <a:off x="6370820" y="5638597"/>
            <a:ext cx="861935" cy="329784"/>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692091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脆弱性検査ツール導入</a:t>
            </a:r>
            <a:endParaRPr kumimoji="1" lang="ja-JP" altLang="en-US" dirty="0">
              <a:solidFill>
                <a:schemeClr val="bg1"/>
              </a:solidFill>
            </a:endParaRPr>
          </a:p>
        </p:txBody>
      </p:sp>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2604" y="1443256"/>
            <a:ext cx="5091328" cy="4001199"/>
          </a:xfrm>
        </p:spPr>
      </p:pic>
      <p:sp>
        <p:nvSpPr>
          <p:cNvPr id="2" name="正方形/長方形 1"/>
          <p:cNvSpPr/>
          <p:nvPr/>
        </p:nvSpPr>
        <p:spPr>
          <a:xfrm>
            <a:off x="720811" y="957314"/>
            <a:ext cx="7780638" cy="369332"/>
          </a:xfrm>
          <a:prstGeom prst="rect">
            <a:avLst/>
          </a:prstGeom>
        </p:spPr>
        <p:txBody>
          <a:bodyPr wrap="square">
            <a:spAutoFit/>
          </a:bodyPr>
          <a:lstStyle/>
          <a:p>
            <a:r>
              <a:rPr lang="en-US" altLang="ja-JP" dirty="0" smtClean="0"/>
              <a:t>F4</a:t>
            </a:r>
            <a:r>
              <a:rPr lang="ja-JP" altLang="en-US" dirty="0" smtClean="0"/>
              <a:t>を押して　　　　　のアイコンのプログラムを実行</a:t>
            </a:r>
            <a:endParaRPr lang="en-US" altLang="ja-JP" dirty="0" smtClean="0"/>
          </a:p>
        </p:txBody>
      </p:sp>
      <p:pic>
        <p:nvPicPr>
          <p:cNvPr id="3" name="図 2"/>
          <p:cNvPicPr>
            <a:picLocks noChangeAspect="1"/>
          </p:cNvPicPr>
          <p:nvPr/>
        </p:nvPicPr>
        <p:blipFill>
          <a:blip r:embed="rId3"/>
          <a:stretch>
            <a:fillRect/>
          </a:stretch>
        </p:blipFill>
        <p:spPr>
          <a:xfrm>
            <a:off x="1942328" y="930023"/>
            <a:ext cx="514350" cy="438150"/>
          </a:xfrm>
          <a:prstGeom prst="rect">
            <a:avLst/>
          </a:prstGeom>
        </p:spPr>
      </p:pic>
      <p:sp>
        <p:nvSpPr>
          <p:cNvPr id="7" name="角丸四角形 6"/>
          <p:cNvSpPr/>
          <p:nvPr/>
        </p:nvSpPr>
        <p:spPr>
          <a:xfrm>
            <a:off x="358629" y="5587068"/>
            <a:ext cx="8426741" cy="10500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4000" dirty="0" smtClean="0"/>
              <a:t>この画面が出れば</a:t>
            </a:r>
            <a:r>
              <a:rPr kumimoji="1" lang="en-US" altLang="ja-JP" sz="4000" dirty="0" smtClean="0"/>
              <a:t>OK</a:t>
            </a:r>
            <a:r>
              <a:rPr lang="ja-JP" altLang="en-US" sz="4000" dirty="0" smtClean="0"/>
              <a:t>です</a:t>
            </a:r>
            <a:endParaRPr kumimoji="1" lang="ja-JP" altLang="en-US" sz="4000" dirty="0"/>
          </a:p>
        </p:txBody>
      </p:sp>
    </p:spTree>
    <p:extLst>
      <p:ext uri="{BB962C8B-B14F-4D97-AF65-F5344CB8AC3E}">
        <p14:creationId xmlns:p14="http://schemas.microsoft.com/office/powerpoint/2010/main" val="15806192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91114"/>
            <a:ext cx="8229600" cy="648000"/>
          </a:xfrm>
        </p:spPr>
        <p:txBody>
          <a:bodyPr/>
          <a:lstStyle/>
          <a:p>
            <a:pPr algn="l"/>
            <a:r>
              <a:rPr kumimoji="1" lang="ja-JP" altLang="en-US" dirty="0" smtClean="0">
                <a:solidFill>
                  <a:schemeClr val="bg1"/>
                </a:solidFill>
              </a:rPr>
              <a:t>環境構築でやること</a:t>
            </a:r>
            <a:endParaRPr kumimoji="1" lang="ja-JP" altLang="en-US" dirty="0">
              <a:solidFill>
                <a:schemeClr val="bg1"/>
              </a:solidFill>
            </a:endParaRPr>
          </a:p>
        </p:txBody>
      </p:sp>
      <p:sp>
        <p:nvSpPr>
          <p:cNvPr id="3" name="コンテンツ プレースホルダー 2"/>
          <p:cNvSpPr>
            <a:spLocks noGrp="1"/>
          </p:cNvSpPr>
          <p:nvPr>
            <p:ph idx="1"/>
          </p:nvPr>
        </p:nvSpPr>
        <p:spPr/>
        <p:txBody>
          <a:bodyPr/>
          <a:lstStyle/>
          <a:p>
            <a:r>
              <a:rPr kumimoji="1" lang="en-US" altLang="ja-JP" sz="3600" dirty="0" smtClean="0"/>
              <a:t>Java</a:t>
            </a:r>
            <a:r>
              <a:rPr kumimoji="1" lang="ja-JP" altLang="en-US" sz="3600" dirty="0" smtClean="0"/>
              <a:t>動作環境（</a:t>
            </a:r>
            <a:r>
              <a:rPr kumimoji="1" lang="en-US" altLang="ja-JP" sz="3600" dirty="0" smtClean="0"/>
              <a:t>JRE</a:t>
            </a:r>
            <a:r>
              <a:rPr kumimoji="1" lang="ja-JP" altLang="en-US" sz="3600" dirty="0" smtClean="0"/>
              <a:t>）導入</a:t>
            </a:r>
            <a:endParaRPr kumimoji="1" lang="en-US" altLang="ja-JP" sz="3600" dirty="0" smtClean="0"/>
          </a:p>
          <a:p>
            <a:r>
              <a:rPr kumimoji="1" lang="ja-JP" altLang="en-US" sz="3600" dirty="0" smtClean="0"/>
              <a:t>脆弱性検査ツール（</a:t>
            </a:r>
            <a:r>
              <a:rPr kumimoji="1" lang="en-US" altLang="ja-JP" sz="3600" dirty="0" smtClean="0"/>
              <a:t>Burp Suite</a:t>
            </a:r>
            <a:r>
              <a:rPr kumimoji="1" lang="ja-JP" altLang="en-US" sz="3600" dirty="0" smtClean="0"/>
              <a:t>）導入</a:t>
            </a:r>
            <a:endParaRPr kumimoji="1" lang="en-US" altLang="ja-JP" sz="3600" dirty="0" smtClean="0"/>
          </a:p>
          <a:p>
            <a:r>
              <a:rPr kumimoji="1" lang="ja-JP" altLang="en-US" sz="3600" dirty="0" smtClean="0"/>
              <a:t>勉強用ショッピングサイト</a:t>
            </a:r>
            <a:r>
              <a:rPr kumimoji="1" lang="en-US" altLang="ja-JP" sz="3600" dirty="0" smtClean="0"/>
              <a:t>(</a:t>
            </a:r>
            <a:r>
              <a:rPr kumimoji="1" lang="en-US" altLang="ja-JP" sz="3600" dirty="0" err="1" smtClean="0"/>
              <a:t>BadStore</a:t>
            </a:r>
            <a:r>
              <a:rPr kumimoji="1" lang="en-US" altLang="ja-JP" sz="3600" dirty="0" smtClean="0"/>
              <a:t>)</a:t>
            </a:r>
            <a:r>
              <a:rPr kumimoji="1" lang="ja-JP" altLang="en-US" sz="3600" dirty="0" smtClean="0"/>
              <a:t>導入</a:t>
            </a:r>
            <a:endParaRPr kumimoji="1" lang="en-US" altLang="ja-JP" sz="3600" dirty="0" smtClean="0"/>
          </a:p>
          <a:p>
            <a:r>
              <a:rPr lang="ja-JP" altLang="en-US" sz="3600" dirty="0" smtClean="0"/>
              <a:t>ブラウザ（</a:t>
            </a:r>
            <a:r>
              <a:rPr lang="en-US" altLang="ja-JP" sz="3600" dirty="0" err="1" smtClean="0"/>
              <a:t>firefox</a:t>
            </a:r>
            <a:r>
              <a:rPr lang="ja-JP" altLang="en-US" sz="3600" dirty="0" smtClean="0"/>
              <a:t>）の設定</a:t>
            </a:r>
            <a:endParaRPr kumimoji="1" lang="en-US" altLang="ja-JP" sz="3600" dirty="0" smtClean="0"/>
          </a:p>
          <a:p>
            <a:endParaRPr kumimoji="1" lang="ja-JP" altLang="en-US" sz="3600" dirty="0"/>
          </a:p>
        </p:txBody>
      </p:sp>
      <p:sp>
        <p:nvSpPr>
          <p:cNvPr id="4" name="右矢印 3"/>
          <p:cNvSpPr/>
          <p:nvPr/>
        </p:nvSpPr>
        <p:spPr>
          <a:xfrm>
            <a:off x="109056" y="2995086"/>
            <a:ext cx="411061" cy="4443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965333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09725" y="3048001"/>
            <a:ext cx="8636732" cy="1323439"/>
          </a:xfrm>
          <a:prstGeom prst="rect">
            <a:avLst/>
          </a:prstGeom>
          <a:noFill/>
        </p:spPr>
        <p:txBody>
          <a:bodyPr wrap="square" rtlCol="0">
            <a:spAutoFit/>
          </a:bodyPr>
          <a:lstStyle/>
          <a:p>
            <a:r>
              <a:rPr lang="en-US" altLang="ja-JP" sz="4000" dirty="0"/>
              <a:t>3</a:t>
            </a:r>
            <a:r>
              <a:rPr lang="ja-JP" altLang="en-US" sz="4000" dirty="0" err="1"/>
              <a:t>．</a:t>
            </a:r>
            <a:r>
              <a:rPr lang="ja-JP" altLang="en-US" sz="4000" dirty="0"/>
              <a:t>勉強用</a:t>
            </a:r>
            <a:r>
              <a:rPr lang="ja-JP" altLang="en-US" sz="4000" dirty="0" smtClean="0"/>
              <a:t>ショッピングサイト</a:t>
            </a:r>
            <a:endParaRPr lang="en-US" altLang="ja-JP" sz="4000" dirty="0" smtClean="0"/>
          </a:p>
          <a:p>
            <a:r>
              <a:rPr lang="ja-JP" altLang="en-US" sz="4000" dirty="0"/>
              <a:t>　</a:t>
            </a:r>
            <a:r>
              <a:rPr lang="ja-JP" altLang="en-US" sz="4000" dirty="0" smtClean="0"/>
              <a:t>　</a:t>
            </a:r>
            <a:r>
              <a:rPr lang="en-US" altLang="ja-JP" sz="4000" dirty="0" smtClean="0"/>
              <a:t>(</a:t>
            </a:r>
            <a:r>
              <a:rPr lang="en-US" altLang="ja-JP" sz="4000" dirty="0" err="1"/>
              <a:t>BadStore</a:t>
            </a:r>
            <a:r>
              <a:rPr lang="en-US" altLang="ja-JP" sz="4000" dirty="0"/>
              <a:t>)</a:t>
            </a:r>
            <a:r>
              <a:rPr lang="ja-JP" altLang="en-US" sz="4000" dirty="0"/>
              <a:t>導入</a:t>
            </a:r>
            <a:endParaRPr kumimoji="1" lang="ja-JP" altLang="en-US" sz="4000" dirty="0"/>
          </a:p>
        </p:txBody>
      </p:sp>
    </p:spTree>
    <p:extLst>
      <p:ext uri="{BB962C8B-B14F-4D97-AF65-F5344CB8AC3E}">
        <p14:creationId xmlns:p14="http://schemas.microsoft.com/office/powerpoint/2010/main" val="18435886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797" y="1600200"/>
            <a:ext cx="5784951"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勉強用ショッピングサイト導入</a:t>
            </a:r>
            <a:endParaRPr kumimoji="1" lang="ja-JP" altLang="en-US" dirty="0">
              <a:solidFill>
                <a:schemeClr val="bg1"/>
              </a:solidFill>
            </a:endParaRPr>
          </a:p>
        </p:txBody>
      </p:sp>
      <p:sp>
        <p:nvSpPr>
          <p:cNvPr id="2" name="テキスト ボックス 1"/>
          <p:cNvSpPr txBox="1"/>
          <p:nvPr/>
        </p:nvSpPr>
        <p:spPr>
          <a:xfrm>
            <a:off x="457201" y="1131216"/>
            <a:ext cx="7612144" cy="369332"/>
          </a:xfrm>
          <a:prstGeom prst="rect">
            <a:avLst/>
          </a:prstGeom>
          <a:noFill/>
        </p:spPr>
        <p:txBody>
          <a:bodyPr wrap="square" rtlCol="0">
            <a:spAutoFit/>
          </a:bodyPr>
          <a:lstStyle/>
          <a:p>
            <a:r>
              <a:rPr lang="en-US" altLang="ja-JP" dirty="0">
                <a:hlinkClick r:id="rId3"/>
              </a:rPr>
              <a:t>https://</a:t>
            </a:r>
            <a:r>
              <a:rPr lang="en-US" altLang="ja-JP" dirty="0" smtClean="0">
                <a:hlinkClick r:id="rId3"/>
              </a:rPr>
              <a:t>github.com/ankokuty/HakoniwaBadStore/releases</a:t>
            </a:r>
            <a:r>
              <a:rPr lang="ja-JP" altLang="en-US" dirty="0" smtClean="0"/>
              <a:t>を開く</a:t>
            </a:r>
            <a:endParaRPr kumimoji="1" lang="ja-JP" altLang="en-US" dirty="0"/>
          </a:p>
        </p:txBody>
      </p:sp>
      <p:sp>
        <p:nvSpPr>
          <p:cNvPr id="6" name="円/楕円 5"/>
          <p:cNvSpPr/>
          <p:nvPr/>
        </p:nvSpPr>
        <p:spPr>
          <a:xfrm>
            <a:off x="2526384" y="4760536"/>
            <a:ext cx="970960" cy="179109"/>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31182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勉強用ショッピングサイト導入</a:t>
            </a:r>
            <a:endParaRPr kumimoji="1" lang="ja-JP" altLang="en-US" dirty="0">
              <a:solidFill>
                <a:schemeClr val="bg1"/>
              </a:solidFill>
            </a:endParaRPr>
          </a:p>
        </p:txBody>
      </p:sp>
      <p:sp>
        <p:nvSpPr>
          <p:cNvPr id="2" name="テキスト ボックス 1"/>
          <p:cNvSpPr txBox="1"/>
          <p:nvPr/>
        </p:nvSpPr>
        <p:spPr>
          <a:xfrm>
            <a:off x="533400" y="1104900"/>
            <a:ext cx="8077200" cy="523220"/>
          </a:xfrm>
          <a:prstGeom prst="rect">
            <a:avLst/>
          </a:prstGeom>
          <a:noFill/>
        </p:spPr>
        <p:txBody>
          <a:bodyPr wrap="square" rtlCol="0">
            <a:spAutoFit/>
          </a:bodyPr>
          <a:lstStyle/>
          <a:p>
            <a:r>
              <a:rPr kumimoji="1" lang="ja-JP" altLang="en-US" sz="2800" dirty="0" smtClean="0"/>
              <a:t>まず最初に</a:t>
            </a:r>
            <a:r>
              <a:rPr kumimoji="1" lang="en-US" altLang="ja-JP" sz="2800" dirty="0" smtClean="0"/>
              <a:t>Burp</a:t>
            </a:r>
            <a:r>
              <a:rPr kumimoji="1" lang="ja-JP" altLang="en-US" sz="2800" dirty="0" smtClean="0"/>
              <a:t>を</a:t>
            </a:r>
            <a:r>
              <a:rPr kumimoji="1" lang="ja-JP" altLang="en-US" sz="2800" dirty="0" smtClean="0"/>
              <a:t>起動する</a:t>
            </a:r>
            <a:endParaRPr kumimoji="1" lang="ja-JP" altLang="en-US" sz="28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995" y="1622485"/>
            <a:ext cx="6280706" cy="4935914"/>
          </a:xfrm>
          <a:prstGeom prst="rect">
            <a:avLst/>
          </a:prstGeom>
        </p:spPr>
      </p:pic>
      <p:sp>
        <p:nvSpPr>
          <p:cNvPr id="6" name="円/楕円 5"/>
          <p:cNvSpPr/>
          <p:nvPr/>
        </p:nvSpPr>
        <p:spPr>
          <a:xfrm>
            <a:off x="6908799" y="6226629"/>
            <a:ext cx="596901" cy="331770"/>
          </a:xfrm>
          <a:prstGeom prst="ellipse">
            <a:avLst/>
          </a:prstGeom>
          <a:noFill/>
          <a:ln w="444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48343" y="6103256"/>
            <a:ext cx="5805714" cy="369332"/>
          </a:xfrm>
          <a:prstGeom prst="rect">
            <a:avLst/>
          </a:prstGeom>
          <a:noFill/>
        </p:spPr>
        <p:txBody>
          <a:bodyPr wrap="square" rtlCol="0">
            <a:spAutoFit/>
          </a:bodyPr>
          <a:lstStyle/>
          <a:p>
            <a:r>
              <a:rPr lang="en-US" altLang="ja-JP" dirty="0" smtClean="0"/>
              <a:t>Next</a:t>
            </a:r>
            <a:r>
              <a:rPr lang="ja-JP" altLang="en-US" dirty="0" smtClean="0"/>
              <a:t>を押し次の画面で</a:t>
            </a:r>
            <a:r>
              <a:rPr lang="en-US" altLang="ja-JP" dirty="0" err="1" smtClean="0"/>
              <a:t>startBurp</a:t>
            </a:r>
            <a:r>
              <a:rPr lang="ja-JP" altLang="en-US" dirty="0" smtClean="0"/>
              <a:t>を</a:t>
            </a:r>
            <a:r>
              <a:rPr lang="ja-JP" altLang="en-US" dirty="0" smtClean="0"/>
              <a:t>押す</a:t>
            </a:r>
            <a:endParaRPr kumimoji="1" lang="ja-JP" altLang="en-US" dirty="0"/>
          </a:p>
        </p:txBody>
      </p:sp>
    </p:spTree>
    <p:extLst>
      <p:ext uri="{BB962C8B-B14F-4D97-AF65-F5344CB8AC3E}">
        <p14:creationId xmlns:p14="http://schemas.microsoft.com/office/powerpoint/2010/main" val="1706268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734" y="1600200"/>
            <a:ext cx="8182531"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勉強用ショッピングサイト導入</a:t>
            </a:r>
            <a:endParaRPr kumimoji="1" lang="ja-JP" altLang="en-US" dirty="0">
              <a:solidFill>
                <a:schemeClr val="bg1"/>
              </a:solidFill>
            </a:endParaRPr>
          </a:p>
        </p:txBody>
      </p:sp>
      <p:sp>
        <p:nvSpPr>
          <p:cNvPr id="6" name="円/楕円 5"/>
          <p:cNvSpPr/>
          <p:nvPr/>
        </p:nvSpPr>
        <p:spPr>
          <a:xfrm>
            <a:off x="4005943" y="1843314"/>
            <a:ext cx="399143" cy="239486"/>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ボックス 7"/>
          <p:cNvSpPr txBox="1"/>
          <p:nvPr/>
        </p:nvSpPr>
        <p:spPr>
          <a:xfrm>
            <a:off x="1168400" y="1124857"/>
            <a:ext cx="5486400" cy="369332"/>
          </a:xfrm>
          <a:prstGeom prst="rect">
            <a:avLst/>
          </a:prstGeom>
          <a:noFill/>
        </p:spPr>
        <p:txBody>
          <a:bodyPr wrap="square" rtlCol="0">
            <a:spAutoFit/>
          </a:bodyPr>
          <a:lstStyle/>
          <a:p>
            <a:r>
              <a:rPr kumimoji="1" lang="en-US" altLang="ja-JP" dirty="0" smtClean="0"/>
              <a:t>Extender</a:t>
            </a:r>
            <a:r>
              <a:rPr kumimoji="1" lang="ja-JP" altLang="en-US" dirty="0" smtClean="0"/>
              <a:t>をクリックし、</a:t>
            </a:r>
            <a:r>
              <a:rPr kumimoji="1" lang="en-US" altLang="ja-JP" dirty="0" smtClean="0"/>
              <a:t>Add</a:t>
            </a:r>
            <a:r>
              <a:rPr kumimoji="1" lang="ja-JP" altLang="en-US" dirty="0" smtClean="0"/>
              <a:t>ボタンを</a:t>
            </a:r>
            <a:r>
              <a:rPr kumimoji="1" lang="ja-JP" altLang="en-US" dirty="0" smtClean="0"/>
              <a:t>押す</a:t>
            </a:r>
            <a:endParaRPr kumimoji="1" lang="ja-JP" altLang="en-US" dirty="0"/>
          </a:p>
        </p:txBody>
      </p:sp>
      <p:sp>
        <p:nvSpPr>
          <p:cNvPr id="9" name="正方形/長方形 8"/>
          <p:cNvSpPr/>
          <p:nvPr/>
        </p:nvSpPr>
        <p:spPr>
          <a:xfrm>
            <a:off x="545071" y="2616886"/>
            <a:ext cx="459945" cy="246743"/>
          </a:xfrm>
          <a:prstGeom prst="rect">
            <a:avLst/>
          </a:prstGeom>
          <a:noFill/>
          <a:ln w="666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2939282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3901" y="1600200"/>
            <a:ext cx="6496197"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勉強用ショッピングサイト導入</a:t>
            </a:r>
            <a:endParaRPr kumimoji="1" lang="ja-JP" altLang="en-US" dirty="0">
              <a:solidFill>
                <a:schemeClr val="bg1"/>
              </a:solidFill>
            </a:endParaRPr>
          </a:p>
        </p:txBody>
      </p:sp>
      <p:sp>
        <p:nvSpPr>
          <p:cNvPr id="6" name="正方形/長方形 5"/>
          <p:cNvSpPr/>
          <p:nvPr/>
        </p:nvSpPr>
        <p:spPr>
          <a:xfrm>
            <a:off x="4426857" y="2656114"/>
            <a:ext cx="907143" cy="377372"/>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テキスト ボックス 6"/>
          <p:cNvSpPr txBox="1"/>
          <p:nvPr/>
        </p:nvSpPr>
        <p:spPr>
          <a:xfrm>
            <a:off x="1168400" y="1124857"/>
            <a:ext cx="5486400" cy="369332"/>
          </a:xfrm>
          <a:prstGeom prst="rect">
            <a:avLst/>
          </a:prstGeom>
          <a:noFill/>
        </p:spPr>
        <p:txBody>
          <a:bodyPr wrap="square" rtlCol="0">
            <a:spAutoFit/>
          </a:bodyPr>
          <a:lstStyle/>
          <a:p>
            <a:r>
              <a:rPr kumimoji="1" lang="en-US" altLang="ja-JP" dirty="0" smtClean="0"/>
              <a:t>Extension Details</a:t>
            </a:r>
            <a:r>
              <a:rPr kumimoji="1" lang="ja-JP" altLang="en-US" dirty="0" smtClean="0"/>
              <a:t>の「</a:t>
            </a:r>
            <a:r>
              <a:rPr kumimoji="1" lang="en-US" altLang="ja-JP" dirty="0" smtClean="0"/>
              <a:t>Select file …</a:t>
            </a:r>
            <a:r>
              <a:rPr kumimoji="1" lang="ja-JP" altLang="en-US" dirty="0" smtClean="0"/>
              <a:t>」ボタンを押す</a:t>
            </a:r>
            <a:endParaRPr kumimoji="1" lang="ja-JP" altLang="en-US" dirty="0"/>
          </a:p>
        </p:txBody>
      </p:sp>
    </p:spTree>
    <p:extLst>
      <p:ext uri="{BB962C8B-B14F-4D97-AF65-F5344CB8AC3E}">
        <p14:creationId xmlns:p14="http://schemas.microsoft.com/office/powerpoint/2010/main" val="318733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00147"/>
          </a:xfrm>
        </p:spPr>
        <p:txBody>
          <a:bodyPr/>
          <a:lstStyle/>
          <a:p>
            <a:pPr algn="l"/>
            <a:r>
              <a:rPr kumimoji="1" lang="ja-JP" altLang="en-US" dirty="0" smtClean="0">
                <a:solidFill>
                  <a:schemeClr val="bg1"/>
                </a:solidFill>
              </a:rPr>
              <a:t>講師自己紹介</a:t>
            </a:r>
            <a:endParaRPr kumimoji="1" lang="ja-JP" altLang="en-US" dirty="0">
              <a:solidFill>
                <a:schemeClr val="bg1"/>
              </a:solidFill>
            </a:endParaRPr>
          </a:p>
        </p:txBody>
      </p:sp>
      <p:sp>
        <p:nvSpPr>
          <p:cNvPr id="5" name="コンテンツ プレースホルダー 2"/>
          <p:cNvSpPr>
            <a:spLocks noGrp="1"/>
          </p:cNvSpPr>
          <p:nvPr>
            <p:ph idx="1"/>
          </p:nvPr>
        </p:nvSpPr>
        <p:spPr>
          <a:xfrm>
            <a:off x="457200" y="1318055"/>
            <a:ext cx="8229600" cy="716692"/>
          </a:xfrm>
        </p:spPr>
        <p:txBody>
          <a:bodyPr/>
          <a:lstStyle/>
          <a:p>
            <a:r>
              <a:rPr lang="ja-JP" altLang="en-US" sz="2400" dirty="0" smtClean="0"/>
              <a:t>燻製とかも最近始めました</a:t>
            </a:r>
            <a:endParaRPr kumimoji="1" lang="en-US" altLang="ja-JP" sz="2400" dirty="0" smtClean="0"/>
          </a:p>
        </p:txBody>
      </p:sp>
      <p:sp>
        <p:nvSpPr>
          <p:cNvPr id="7" name="コンテンツ プレースホルダー 2"/>
          <p:cNvSpPr txBox="1">
            <a:spLocks/>
          </p:cNvSpPr>
          <p:nvPr/>
        </p:nvSpPr>
        <p:spPr bwMode="auto">
          <a:xfrm>
            <a:off x="457200" y="6067169"/>
            <a:ext cx="8229600" cy="716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anose="020B0604020202020204" pitchFamily="34" charset="0"/>
              <a:buChar char="•"/>
              <a:defRPr kumimoji="1" sz="2500" kern="1200">
                <a:solidFill>
                  <a:schemeClr val="tx1"/>
                </a:solidFill>
                <a:latin typeface="Calibri" panose="020F0502020204030204" pitchFamily="34" charset="0"/>
                <a:ea typeface="+mn-ea"/>
                <a:cs typeface="Calibri" panose="020F0502020204030204" pitchFamily="34" charset="0"/>
              </a:defRPr>
            </a:lvl1pPr>
            <a:lvl2pPr marL="742950" indent="-285750" algn="l" defTabSz="457200"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buNone/>
            </a:pPr>
            <a:r>
              <a:rPr lang="ja-JP" altLang="en-US" sz="2400" dirty="0" smtClean="0"/>
              <a:t>割と手軽にできるので、興味ある人はネットで検索してみよう！</a:t>
            </a:r>
            <a:endParaRPr lang="en-US" altLang="ja-JP" sz="2400" dirty="0" smtClean="0"/>
          </a:p>
        </p:txBody>
      </p: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2276872"/>
            <a:ext cx="5724128" cy="3219822"/>
          </a:xfrm>
          <a:prstGeom prst="rect">
            <a:avLst/>
          </a:prstGeom>
        </p:spPr>
      </p:pic>
    </p:spTree>
    <p:extLst>
      <p:ext uri="{BB962C8B-B14F-4D97-AF65-F5344CB8AC3E}">
        <p14:creationId xmlns:p14="http://schemas.microsoft.com/office/powerpoint/2010/main" val="34587399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588" y="1831077"/>
            <a:ext cx="6286823" cy="4064209"/>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勉強用ショッピングサイト導入</a:t>
            </a:r>
            <a:endParaRPr kumimoji="1" lang="ja-JP" altLang="en-US" dirty="0">
              <a:solidFill>
                <a:schemeClr val="bg1"/>
              </a:solidFill>
            </a:endParaRPr>
          </a:p>
        </p:txBody>
      </p:sp>
      <p:sp>
        <p:nvSpPr>
          <p:cNvPr id="7" name="正方形/長方形 6"/>
          <p:cNvSpPr/>
          <p:nvPr/>
        </p:nvSpPr>
        <p:spPr>
          <a:xfrm>
            <a:off x="1574800" y="3251200"/>
            <a:ext cx="1886857" cy="246743"/>
          </a:xfrm>
          <a:prstGeom prst="rect">
            <a:avLst/>
          </a:prstGeom>
          <a:noFill/>
          <a:ln w="66675">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ボックス 7"/>
          <p:cNvSpPr txBox="1"/>
          <p:nvPr/>
        </p:nvSpPr>
        <p:spPr>
          <a:xfrm>
            <a:off x="783772" y="1205325"/>
            <a:ext cx="7170058" cy="369332"/>
          </a:xfrm>
          <a:prstGeom prst="rect">
            <a:avLst/>
          </a:prstGeom>
          <a:noFill/>
        </p:spPr>
        <p:txBody>
          <a:bodyPr wrap="square" rtlCol="0">
            <a:spAutoFit/>
          </a:bodyPr>
          <a:lstStyle/>
          <a:p>
            <a:r>
              <a:rPr kumimoji="1" lang="ja-JP" altLang="en-US" dirty="0" smtClean="0"/>
              <a:t>先ほど保存</a:t>
            </a:r>
            <a:r>
              <a:rPr kumimoji="1" lang="ja-JP" altLang="en-US" dirty="0" smtClean="0"/>
              <a:t>した</a:t>
            </a:r>
            <a:r>
              <a:rPr lang="en-US" altLang="ja-JP" dirty="0" smtClean="0"/>
              <a:t>Hakoniwa.BadStore.jar</a:t>
            </a:r>
            <a:r>
              <a:rPr lang="ja-JP" altLang="en-US" dirty="0" smtClean="0"/>
              <a:t>を</a:t>
            </a:r>
            <a:r>
              <a:rPr lang="ja-JP" altLang="en-US" dirty="0" smtClean="0"/>
              <a:t>選んで開くボタンを押す</a:t>
            </a:r>
            <a:endParaRPr kumimoji="1" lang="ja-JP" altLang="en-US" dirty="0"/>
          </a:p>
        </p:txBody>
      </p:sp>
      <p:sp>
        <p:nvSpPr>
          <p:cNvPr id="9" name="正方形/長方形 8"/>
          <p:cNvSpPr/>
          <p:nvPr/>
        </p:nvSpPr>
        <p:spPr>
          <a:xfrm>
            <a:off x="6244281" y="5453972"/>
            <a:ext cx="704336" cy="377372"/>
          </a:xfrm>
          <a:prstGeom prst="rect">
            <a:avLst/>
          </a:prstGeom>
          <a:noFill/>
          <a:ln w="63500">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7059077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95364"/>
            <a:ext cx="8229600" cy="4521120"/>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勉強用ショッピングサイト導入</a:t>
            </a:r>
            <a:endParaRPr kumimoji="1" lang="ja-JP" altLang="en-US" dirty="0">
              <a:solidFill>
                <a:schemeClr val="bg1"/>
              </a:solidFill>
            </a:endParaRPr>
          </a:p>
        </p:txBody>
      </p:sp>
      <p:sp>
        <p:nvSpPr>
          <p:cNvPr id="5" name="円/楕円 4"/>
          <p:cNvSpPr/>
          <p:nvPr/>
        </p:nvSpPr>
        <p:spPr>
          <a:xfrm>
            <a:off x="5878286" y="1785257"/>
            <a:ext cx="500743" cy="312057"/>
          </a:xfrm>
          <a:prstGeom prst="ellipse">
            <a:avLst/>
          </a:prstGeom>
          <a:noFill/>
          <a:ln w="44450">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ボックス 5"/>
          <p:cNvSpPr txBox="1"/>
          <p:nvPr/>
        </p:nvSpPr>
        <p:spPr>
          <a:xfrm>
            <a:off x="972457" y="1001486"/>
            <a:ext cx="7097486" cy="369332"/>
          </a:xfrm>
          <a:prstGeom prst="rect">
            <a:avLst/>
          </a:prstGeom>
          <a:noFill/>
        </p:spPr>
        <p:txBody>
          <a:bodyPr wrap="square" rtlCol="0">
            <a:spAutoFit/>
          </a:bodyPr>
          <a:lstStyle/>
          <a:p>
            <a:r>
              <a:rPr lang="en-US" altLang="ja-JP" dirty="0" err="1" smtClean="0"/>
              <a:t>Badstore</a:t>
            </a:r>
            <a:r>
              <a:rPr lang="ja-JP" altLang="en-US" dirty="0" smtClean="0"/>
              <a:t>という</a:t>
            </a:r>
            <a:r>
              <a:rPr lang="ja-JP" altLang="en-US" dirty="0" smtClean="0"/>
              <a:t>項目がタブに追加</a:t>
            </a:r>
            <a:r>
              <a:rPr lang="ja-JP" altLang="en-US" dirty="0" err="1" smtClean="0"/>
              <a:t>される増えて</a:t>
            </a:r>
            <a:r>
              <a:rPr lang="ja-JP" altLang="en-US" dirty="0" smtClean="0"/>
              <a:t>いることを</a:t>
            </a:r>
            <a:r>
              <a:rPr lang="ja-JP" altLang="en-US" dirty="0" smtClean="0"/>
              <a:t>確認する</a:t>
            </a:r>
            <a:endParaRPr kumimoji="1" lang="ja-JP" altLang="en-US" dirty="0"/>
          </a:p>
        </p:txBody>
      </p:sp>
    </p:spTree>
    <p:extLst>
      <p:ext uri="{BB962C8B-B14F-4D97-AF65-F5344CB8AC3E}">
        <p14:creationId xmlns:p14="http://schemas.microsoft.com/office/powerpoint/2010/main" val="13142357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0200"/>
            <a:ext cx="8149294"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勉強用ショッピングサイト導入</a:t>
            </a:r>
            <a:endParaRPr kumimoji="1" lang="ja-JP" altLang="en-US" dirty="0">
              <a:solidFill>
                <a:schemeClr val="bg1"/>
              </a:solidFill>
            </a:endParaRPr>
          </a:p>
        </p:txBody>
      </p:sp>
      <p:sp>
        <p:nvSpPr>
          <p:cNvPr id="5" name="テキスト ボックス 4"/>
          <p:cNvSpPr txBox="1"/>
          <p:nvPr/>
        </p:nvSpPr>
        <p:spPr>
          <a:xfrm>
            <a:off x="1349829" y="1089887"/>
            <a:ext cx="5834742" cy="369332"/>
          </a:xfrm>
          <a:prstGeom prst="rect">
            <a:avLst/>
          </a:prstGeom>
          <a:noFill/>
        </p:spPr>
        <p:txBody>
          <a:bodyPr wrap="square" rtlCol="0">
            <a:spAutoFit/>
          </a:bodyPr>
          <a:lstStyle/>
          <a:p>
            <a:r>
              <a:rPr kumimoji="1" lang="en-US" altLang="ja-JP" dirty="0" smtClean="0"/>
              <a:t>Firefox</a:t>
            </a:r>
            <a:r>
              <a:rPr kumimoji="1" lang="ja-JP" altLang="en-US" dirty="0" smtClean="0"/>
              <a:t>をひらき、</a:t>
            </a:r>
            <a:r>
              <a:rPr kumimoji="1" lang="en-US" altLang="ja-JP" dirty="0" smtClean="0"/>
              <a:t>http</a:t>
            </a:r>
            <a:r>
              <a:rPr kumimoji="1" lang="ja-JP" altLang="en-US" dirty="0" smtClean="0"/>
              <a:t>：</a:t>
            </a:r>
            <a:r>
              <a:rPr kumimoji="1" lang="en-US" altLang="ja-JP" dirty="0" smtClean="0"/>
              <a:t>//</a:t>
            </a:r>
            <a:r>
              <a:rPr kumimoji="1" lang="en-US" altLang="ja-JP" dirty="0" smtClean="0"/>
              <a:t>127.0.0.1:8528</a:t>
            </a:r>
            <a:r>
              <a:rPr kumimoji="1" lang="ja-JP" altLang="en-US" dirty="0" smtClean="0"/>
              <a:t>を開く</a:t>
            </a:r>
            <a:endParaRPr kumimoji="1" lang="ja-JP" altLang="en-US" dirty="0"/>
          </a:p>
        </p:txBody>
      </p:sp>
      <p:sp>
        <p:nvSpPr>
          <p:cNvPr id="3" name="正方形/長方形 2"/>
          <p:cNvSpPr/>
          <p:nvPr/>
        </p:nvSpPr>
        <p:spPr>
          <a:xfrm>
            <a:off x="1933731" y="1650212"/>
            <a:ext cx="5396459" cy="47968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70798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549" y="1600200"/>
            <a:ext cx="8174901"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勉強用ショッピングサイト導入</a:t>
            </a:r>
            <a:endParaRPr kumimoji="1" lang="ja-JP" altLang="en-US" dirty="0">
              <a:solidFill>
                <a:schemeClr val="bg1"/>
              </a:solidFill>
            </a:endParaRPr>
          </a:p>
        </p:txBody>
      </p:sp>
      <p:sp>
        <p:nvSpPr>
          <p:cNvPr id="5" name="テキスト ボックス 4"/>
          <p:cNvSpPr txBox="1"/>
          <p:nvPr/>
        </p:nvSpPr>
        <p:spPr>
          <a:xfrm>
            <a:off x="484549" y="1012943"/>
            <a:ext cx="5689600" cy="523220"/>
          </a:xfrm>
          <a:prstGeom prst="rect">
            <a:avLst/>
          </a:prstGeom>
          <a:noFill/>
        </p:spPr>
        <p:txBody>
          <a:bodyPr wrap="square" rtlCol="0">
            <a:spAutoFit/>
          </a:bodyPr>
          <a:lstStyle/>
          <a:p>
            <a:r>
              <a:rPr kumimoji="1" lang="ja-JP" altLang="en-US" sz="2800" dirty="0" smtClean="0"/>
              <a:t>この画面が出てきたら</a:t>
            </a:r>
            <a:r>
              <a:rPr kumimoji="1" lang="ja-JP" altLang="en-US" sz="2800" dirty="0" smtClean="0"/>
              <a:t>完了</a:t>
            </a:r>
            <a:endParaRPr kumimoji="1" lang="ja-JP" altLang="en-US" sz="2800" dirty="0"/>
          </a:p>
        </p:txBody>
      </p:sp>
    </p:spTree>
    <p:extLst>
      <p:ext uri="{BB962C8B-B14F-4D97-AF65-F5344CB8AC3E}">
        <p14:creationId xmlns:p14="http://schemas.microsoft.com/office/powerpoint/2010/main" val="143103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91114"/>
            <a:ext cx="8229600" cy="648000"/>
          </a:xfrm>
        </p:spPr>
        <p:txBody>
          <a:bodyPr/>
          <a:lstStyle/>
          <a:p>
            <a:pPr algn="l"/>
            <a:r>
              <a:rPr kumimoji="1" lang="ja-JP" altLang="en-US" dirty="0" smtClean="0">
                <a:solidFill>
                  <a:schemeClr val="bg1"/>
                </a:solidFill>
              </a:rPr>
              <a:t>環境構築でやること</a:t>
            </a:r>
            <a:endParaRPr kumimoji="1" lang="ja-JP" altLang="en-US" dirty="0">
              <a:solidFill>
                <a:schemeClr val="bg1"/>
              </a:solidFill>
            </a:endParaRPr>
          </a:p>
        </p:txBody>
      </p:sp>
      <p:sp>
        <p:nvSpPr>
          <p:cNvPr id="3" name="コンテンツ プレースホルダー 2"/>
          <p:cNvSpPr>
            <a:spLocks noGrp="1"/>
          </p:cNvSpPr>
          <p:nvPr>
            <p:ph idx="1"/>
          </p:nvPr>
        </p:nvSpPr>
        <p:spPr/>
        <p:txBody>
          <a:bodyPr/>
          <a:lstStyle/>
          <a:p>
            <a:r>
              <a:rPr kumimoji="1" lang="en-US" altLang="ja-JP" sz="3600" dirty="0" smtClean="0"/>
              <a:t>Java</a:t>
            </a:r>
            <a:r>
              <a:rPr kumimoji="1" lang="ja-JP" altLang="en-US" sz="3600" dirty="0" smtClean="0"/>
              <a:t>動作環境（</a:t>
            </a:r>
            <a:r>
              <a:rPr kumimoji="1" lang="en-US" altLang="ja-JP" sz="3600" dirty="0" smtClean="0"/>
              <a:t>JRE</a:t>
            </a:r>
            <a:r>
              <a:rPr kumimoji="1" lang="ja-JP" altLang="en-US" sz="3600" dirty="0" smtClean="0"/>
              <a:t>）導入</a:t>
            </a:r>
            <a:endParaRPr kumimoji="1" lang="en-US" altLang="ja-JP" sz="3600" dirty="0" smtClean="0"/>
          </a:p>
          <a:p>
            <a:r>
              <a:rPr kumimoji="1" lang="ja-JP" altLang="en-US" sz="3600" dirty="0" smtClean="0"/>
              <a:t>脆弱性検査ツール（</a:t>
            </a:r>
            <a:r>
              <a:rPr kumimoji="1" lang="en-US" altLang="ja-JP" sz="3600" dirty="0" smtClean="0"/>
              <a:t>Burp Suite</a:t>
            </a:r>
            <a:r>
              <a:rPr kumimoji="1" lang="ja-JP" altLang="en-US" sz="3600" dirty="0" smtClean="0"/>
              <a:t>）導入</a:t>
            </a:r>
            <a:endParaRPr kumimoji="1" lang="en-US" altLang="ja-JP" sz="3600" dirty="0" smtClean="0"/>
          </a:p>
          <a:p>
            <a:r>
              <a:rPr kumimoji="1" lang="ja-JP" altLang="en-US" sz="3600" dirty="0" smtClean="0"/>
              <a:t>勉強用ショッピングサイト</a:t>
            </a:r>
            <a:r>
              <a:rPr kumimoji="1" lang="en-US" altLang="ja-JP" sz="3600" dirty="0" smtClean="0"/>
              <a:t>(</a:t>
            </a:r>
            <a:r>
              <a:rPr kumimoji="1" lang="en-US" altLang="ja-JP" sz="3600" dirty="0" err="1" smtClean="0"/>
              <a:t>BadStore</a:t>
            </a:r>
            <a:r>
              <a:rPr kumimoji="1" lang="en-US" altLang="ja-JP" sz="3600" dirty="0" smtClean="0"/>
              <a:t>)</a:t>
            </a:r>
            <a:r>
              <a:rPr kumimoji="1" lang="ja-JP" altLang="en-US" sz="3600" dirty="0" smtClean="0"/>
              <a:t>導入</a:t>
            </a:r>
            <a:endParaRPr kumimoji="1" lang="en-US" altLang="ja-JP" sz="3600" dirty="0" smtClean="0"/>
          </a:p>
          <a:p>
            <a:r>
              <a:rPr lang="ja-JP" altLang="en-US" sz="3600" dirty="0" smtClean="0"/>
              <a:t>ブラウザ（</a:t>
            </a:r>
            <a:r>
              <a:rPr lang="en-US" altLang="ja-JP" sz="3600" dirty="0" err="1" smtClean="0"/>
              <a:t>firefox</a:t>
            </a:r>
            <a:r>
              <a:rPr lang="ja-JP" altLang="en-US" sz="3600" dirty="0" smtClean="0"/>
              <a:t>）の設定</a:t>
            </a:r>
            <a:endParaRPr kumimoji="1" lang="en-US" altLang="ja-JP" sz="3600" dirty="0" smtClean="0"/>
          </a:p>
          <a:p>
            <a:endParaRPr kumimoji="1" lang="ja-JP" altLang="en-US" sz="3600" dirty="0"/>
          </a:p>
        </p:txBody>
      </p:sp>
      <p:sp>
        <p:nvSpPr>
          <p:cNvPr id="4" name="右矢印 3"/>
          <p:cNvSpPr/>
          <p:nvPr/>
        </p:nvSpPr>
        <p:spPr>
          <a:xfrm>
            <a:off x="109056" y="3666206"/>
            <a:ext cx="411061" cy="44439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1882289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48792" y="3026004"/>
            <a:ext cx="8333295" cy="923330"/>
          </a:xfrm>
          <a:prstGeom prst="rect">
            <a:avLst/>
          </a:prstGeom>
          <a:noFill/>
        </p:spPr>
        <p:txBody>
          <a:bodyPr wrap="square" rtlCol="0">
            <a:spAutoFit/>
          </a:bodyPr>
          <a:lstStyle/>
          <a:p>
            <a:r>
              <a:rPr lang="en-US" altLang="ja-JP" sz="5400" dirty="0"/>
              <a:t>4</a:t>
            </a:r>
            <a:r>
              <a:rPr kumimoji="1" lang="ja-JP" altLang="en-US" sz="5400" dirty="0" err="1" smtClean="0"/>
              <a:t>．</a:t>
            </a:r>
            <a:r>
              <a:rPr lang="ja-JP" altLang="en-US" sz="5400" dirty="0"/>
              <a:t>ブラウザ（</a:t>
            </a:r>
            <a:r>
              <a:rPr lang="en-US" altLang="ja-JP" sz="5400" dirty="0" err="1"/>
              <a:t>firefox</a:t>
            </a:r>
            <a:r>
              <a:rPr lang="ja-JP" altLang="en-US" sz="5400" dirty="0"/>
              <a:t>）の設定</a:t>
            </a:r>
            <a:endParaRPr kumimoji="1" lang="ja-JP" altLang="en-US" sz="5400" dirty="0"/>
          </a:p>
        </p:txBody>
      </p:sp>
    </p:spTree>
    <p:extLst>
      <p:ext uri="{BB962C8B-B14F-4D97-AF65-F5344CB8AC3E}">
        <p14:creationId xmlns:p14="http://schemas.microsoft.com/office/powerpoint/2010/main" val="13057546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634" y="1600200"/>
            <a:ext cx="8098731" cy="4525963"/>
          </a:xfrm>
        </p:spPr>
      </p:pic>
      <p:sp>
        <p:nvSpPr>
          <p:cNvPr id="4"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ブラウザの設定</a:t>
            </a:r>
            <a:endParaRPr kumimoji="1" lang="ja-JP" altLang="en-US" dirty="0">
              <a:solidFill>
                <a:schemeClr val="bg1"/>
              </a:solidFill>
            </a:endParaRPr>
          </a:p>
        </p:txBody>
      </p:sp>
      <p:sp>
        <p:nvSpPr>
          <p:cNvPr id="6" name="テキスト ボックス 5"/>
          <p:cNvSpPr txBox="1"/>
          <p:nvPr/>
        </p:nvSpPr>
        <p:spPr>
          <a:xfrm>
            <a:off x="522634" y="1043720"/>
            <a:ext cx="8252460" cy="461665"/>
          </a:xfrm>
          <a:prstGeom prst="rect">
            <a:avLst/>
          </a:prstGeom>
          <a:noFill/>
        </p:spPr>
        <p:txBody>
          <a:bodyPr wrap="square" rtlCol="0">
            <a:spAutoFit/>
          </a:bodyPr>
          <a:lstStyle/>
          <a:p>
            <a:r>
              <a:rPr kumimoji="1" lang="ja-JP" altLang="en-US" sz="2400" dirty="0" smtClean="0"/>
              <a:t>右の三本線をクリックし、下にあるアドオンを</a:t>
            </a:r>
            <a:r>
              <a:rPr kumimoji="1" lang="ja-JP" altLang="en-US" sz="2400" dirty="0" smtClean="0"/>
              <a:t>クリック</a:t>
            </a:r>
            <a:endParaRPr kumimoji="1" lang="ja-JP" altLang="en-US" sz="2400" dirty="0"/>
          </a:p>
        </p:txBody>
      </p:sp>
    </p:spTree>
    <p:extLst>
      <p:ext uri="{BB962C8B-B14F-4D97-AF65-F5344CB8AC3E}">
        <p14:creationId xmlns:p14="http://schemas.microsoft.com/office/powerpoint/2010/main" val="27483350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41605"/>
            <a:ext cx="8229600" cy="3043152"/>
          </a:xfrm>
        </p:spPr>
      </p:pic>
      <p:sp>
        <p:nvSpPr>
          <p:cNvPr id="5" name="タイトル 1"/>
          <p:cNvSpPr txBox="1">
            <a:spLocks/>
          </p:cNvSpPr>
          <p:nvPr/>
        </p:nvSpPr>
        <p:spPr bwMode="auto">
          <a:xfrm>
            <a:off x="457200" y="274638"/>
            <a:ext cx="8229600" cy="67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1" fontAlgn="base" hangingPunct="1">
              <a:spcBef>
                <a:spcPct val="0"/>
              </a:spcBef>
              <a:spcAft>
                <a:spcPct val="0"/>
              </a:spcAft>
              <a:defRPr kumimoji="1" sz="4400" kern="1200">
                <a:solidFill>
                  <a:schemeClr val="tx1"/>
                </a:solidFill>
                <a:latin typeface="+mj-lt"/>
                <a:ea typeface="+mj-ea"/>
                <a:cs typeface="ＭＳ Ｐゴシック" charset="-128"/>
              </a:defRPr>
            </a:lvl1pPr>
            <a:lvl2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9pPr>
          </a:lstStyle>
          <a:p>
            <a:pPr algn="l"/>
            <a:r>
              <a:rPr lang="ja-JP" altLang="en-US" dirty="0">
                <a:solidFill>
                  <a:schemeClr val="bg1"/>
                </a:solidFill>
              </a:rPr>
              <a:t>ブラウザの設定</a:t>
            </a:r>
            <a:endParaRPr lang="ja-JP" altLang="en-US" dirty="0">
              <a:solidFill>
                <a:schemeClr val="bg1"/>
              </a:solidFill>
            </a:endParaRPr>
          </a:p>
        </p:txBody>
      </p:sp>
      <p:sp>
        <p:nvSpPr>
          <p:cNvPr id="7" name="テキスト ボックス 6"/>
          <p:cNvSpPr txBox="1"/>
          <p:nvPr/>
        </p:nvSpPr>
        <p:spPr>
          <a:xfrm>
            <a:off x="0" y="1384598"/>
            <a:ext cx="9944100" cy="461665"/>
          </a:xfrm>
          <a:prstGeom prst="rect">
            <a:avLst/>
          </a:prstGeom>
          <a:noFill/>
        </p:spPr>
        <p:txBody>
          <a:bodyPr wrap="square" rtlCol="0">
            <a:spAutoFit/>
          </a:bodyPr>
          <a:lstStyle/>
          <a:p>
            <a:r>
              <a:rPr lang="ja-JP" altLang="en-US" sz="2400" dirty="0" smtClean="0"/>
              <a:t>拡張</a:t>
            </a:r>
            <a:r>
              <a:rPr lang="ja-JP" altLang="en-US" sz="2400" dirty="0"/>
              <a:t>機能</a:t>
            </a:r>
            <a:r>
              <a:rPr lang="ja-JP" altLang="en-US" sz="2400" dirty="0" smtClean="0"/>
              <a:t>を押し、検索欄に</a:t>
            </a:r>
            <a:r>
              <a:rPr lang="en-US" altLang="ja-JP" sz="2400" dirty="0" err="1" smtClean="0"/>
              <a:t>foxyproxy</a:t>
            </a:r>
            <a:r>
              <a:rPr lang="ja-JP" altLang="en-US" sz="2400" dirty="0" smtClean="0"/>
              <a:t>と入力してから虫眼鏡を</a:t>
            </a:r>
            <a:r>
              <a:rPr lang="ja-JP" altLang="en-US" sz="2400" dirty="0" smtClean="0"/>
              <a:t>押す</a:t>
            </a:r>
            <a:endParaRPr kumimoji="1" lang="ja-JP" altLang="en-US" sz="2400" dirty="0"/>
          </a:p>
        </p:txBody>
      </p:sp>
    </p:spTree>
    <p:extLst>
      <p:ext uri="{BB962C8B-B14F-4D97-AF65-F5344CB8AC3E}">
        <p14:creationId xmlns:p14="http://schemas.microsoft.com/office/powerpoint/2010/main" val="28851736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コンテンツ プレースホルダー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30943"/>
            <a:ext cx="8229600" cy="3064476"/>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ブラウザの設定</a:t>
            </a:r>
            <a:endParaRPr kumimoji="1" lang="ja-JP" altLang="en-US" dirty="0">
              <a:solidFill>
                <a:schemeClr val="bg1"/>
              </a:solidFill>
            </a:endParaRPr>
          </a:p>
        </p:txBody>
      </p:sp>
      <p:sp>
        <p:nvSpPr>
          <p:cNvPr id="12" name="テキスト ボックス 11"/>
          <p:cNvSpPr txBox="1"/>
          <p:nvPr/>
        </p:nvSpPr>
        <p:spPr>
          <a:xfrm>
            <a:off x="720090" y="1347537"/>
            <a:ext cx="7886700" cy="584775"/>
          </a:xfrm>
          <a:prstGeom prst="rect">
            <a:avLst/>
          </a:prstGeom>
          <a:noFill/>
        </p:spPr>
        <p:txBody>
          <a:bodyPr wrap="square" rtlCol="0">
            <a:spAutoFit/>
          </a:bodyPr>
          <a:lstStyle/>
          <a:p>
            <a:r>
              <a:rPr lang="en-US" altLang="ja-JP" sz="3200" dirty="0" err="1" smtClean="0"/>
              <a:t>F</a:t>
            </a:r>
            <a:r>
              <a:rPr kumimoji="1" lang="en-US" altLang="ja-JP" sz="3200" dirty="0" err="1" smtClean="0"/>
              <a:t>oxyProxy</a:t>
            </a:r>
            <a:r>
              <a:rPr kumimoji="1" lang="en-US" altLang="ja-JP" sz="3200" dirty="0" smtClean="0"/>
              <a:t> </a:t>
            </a:r>
            <a:r>
              <a:rPr kumimoji="1" lang="en-US" altLang="ja-JP" sz="3200" dirty="0" smtClean="0"/>
              <a:t>Standard </a:t>
            </a:r>
            <a:r>
              <a:rPr kumimoji="1" lang="ja-JP" altLang="en-US" sz="3200" dirty="0" smtClean="0"/>
              <a:t>を</a:t>
            </a:r>
            <a:r>
              <a:rPr lang="ja-JP" altLang="en-US" sz="3200" dirty="0"/>
              <a:t>選択</a:t>
            </a:r>
            <a:endParaRPr kumimoji="1" lang="ja-JP" altLang="en-US" sz="3200" dirty="0"/>
          </a:p>
        </p:txBody>
      </p:sp>
    </p:spTree>
    <p:extLst>
      <p:ext uri="{BB962C8B-B14F-4D97-AF65-F5344CB8AC3E}">
        <p14:creationId xmlns:p14="http://schemas.microsoft.com/office/powerpoint/2010/main" val="32565993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0063" y="1851660"/>
            <a:ext cx="5343873" cy="4525963"/>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ブラウザの設定</a:t>
            </a:r>
            <a:endParaRPr kumimoji="1" lang="ja-JP" altLang="en-US" dirty="0">
              <a:solidFill>
                <a:schemeClr val="bg1"/>
              </a:solidFill>
            </a:endParaRPr>
          </a:p>
        </p:txBody>
      </p:sp>
      <p:sp>
        <p:nvSpPr>
          <p:cNvPr id="4" name="テキスト ボックス 3"/>
          <p:cNvSpPr txBox="1"/>
          <p:nvPr/>
        </p:nvSpPr>
        <p:spPr>
          <a:xfrm>
            <a:off x="811530" y="1138673"/>
            <a:ext cx="7739346" cy="523220"/>
          </a:xfrm>
          <a:prstGeom prst="rect">
            <a:avLst/>
          </a:prstGeom>
          <a:noFill/>
        </p:spPr>
        <p:txBody>
          <a:bodyPr wrap="square" rtlCol="0">
            <a:spAutoFit/>
          </a:bodyPr>
          <a:lstStyle/>
          <a:p>
            <a:r>
              <a:rPr kumimoji="1" lang="ja-JP" altLang="en-US" sz="2800" dirty="0" smtClean="0"/>
              <a:t>左</a:t>
            </a:r>
            <a:r>
              <a:rPr kumimoji="1" lang="ja-JP" altLang="en-US" sz="2800" dirty="0" smtClean="0"/>
              <a:t>にファンキーなおじさん</a:t>
            </a:r>
            <a:r>
              <a:rPr kumimoji="1" lang="ja-JP" altLang="en-US" sz="2800" dirty="0" smtClean="0"/>
              <a:t>が出てきたら</a:t>
            </a:r>
            <a:r>
              <a:rPr kumimoji="1" lang="en-US" altLang="ja-JP" sz="2800" dirty="0" smtClean="0"/>
              <a:t>OK</a:t>
            </a:r>
            <a:r>
              <a:rPr kumimoji="1" lang="ja-JP" altLang="en-US" sz="2800" dirty="0" smtClean="0"/>
              <a:t>を</a:t>
            </a:r>
            <a:r>
              <a:rPr kumimoji="1" lang="ja-JP" altLang="en-US" sz="2800" dirty="0" smtClean="0"/>
              <a:t>押す</a:t>
            </a:r>
            <a:endParaRPr kumimoji="1" lang="ja-JP" altLang="en-US" sz="2800" dirty="0"/>
          </a:p>
        </p:txBody>
      </p:sp>
    </p:spTree>
    <p:extLst>
      <p:ext uri="{BB962C8B-B14F-4D97-AF65-F5344CB8AC3E}">
        <p14:creationId xmlns:p14="http://schemas.microsoft.com/office/powerpoint/2010/main" val="14827437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91114"/>
            <a:ext cx="8229600" cy="648000"/>
          </a:xfrm>
        </p:spPr>
        <p:txBody>
          <a:bodyPr/>
          <a:lstStyle/>
          <a:p>
            <a:pPr algn="l"/>
            <a:r>
              <a:rPr kumimoji="1" lang="ja-JP" altLang="en-US" dirty="0" smtClean="0">
                <a:solidFill>
                  <a:schemeClr val="bg1"/>
                </a:solidFill>
              </a:rPr>
              <a:t>今日のお題</a:t>
            </a:r>
            <a:endParaRPr kumimoji="1" lang="ja-JP" altLang="en-US" dirty="0">
              <a:solidFill>
                <a:schemeClr val="bg1"/>
              </a:solidFill>
            </a:endParaRPr>
          </a:p>
        </p:txBody>
      </p:sp>
      <p:sp>
        <p:nvSpPr>
          <p:cNvPr id="3" name="コンテンツ プレースホルダー 2"/>
          <p:cNvSpPr>
            <a:spLocks noGrp="1"/>
          </p:cNvSpPr>
          <p:nvPr>
            <p:ph idx="1"/>
          </p:nvPr>
        </p:nvSpPr>
        <p:spPr/>
        <p:txBody>
          <a:bodyPr/>
          <a:lstStyle/>
          <a:p>
            <a:r>
              <a:rPr kumimoji="1" lang="ja-JP" altLang="en-US" sz="3600" dirty="0" smtClean="0"/>
              <a:t>脆弱性検査ってなんだろう？</a:t>
            </a:r>
            <a:endParaRPr kumimoji="1" lang="en-US" altLang="ja-JP" sz="3600" dirty="0" smtClean="0"/>
          </a:p>
          <a:p>
            <a:r>
              <a:rPr kumimoji="1" lang="ja-JP" altLang="en-US" sz="3600" dirty="0" smtClean="0"/>
              <a:t>家でもできる！脆弱性検査環境構築</a:t>
            </a:r>
            <a:endParaRPr kumimoji="1" lang="en-US" altLang="ja-JP" sz="3600" dirty="0" smtClean="0"/>
          </a:p>
          <a:p>
            <a:r>
              <a:rPr lang="ja-JP" altLang="en-US" sz="3600" dirty="0" smtClean="0"/>
              <a:t>やってみようハッキング</a:t>
            </a:r>
            <a:endParaRPr kumimoji="1" lang="ja-JP" altLang="en-US" sz="3600" dirty="0"/>
          </a:p>
        </p:txBody>
      </p:sp>
    </p:spTree>
    <p:extLst>
      <p:ext uri="{BB962C8B-B14F-4D97-AF65-F5344CB8AC3E}">
        <p14:creationId xmlns:p14="http://schemas.microsoft.com/office/powerpoint/2010/main" val="19235477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b="41781"/>
          <a:stretch/>
        </p:blipFill>
        <p:spPr>
          <a:xfrm>
            <a:off x="1117013" y="2148386"/>
            <a:ext cx="6909973" cy="3978094"/>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ブラウザの設定</a:t>
            </a:r>
            <a:endParaRPr kumimoji="1" lang="ja-JP" altLang="en-US" dirty="0">
              <a:solidFill>
                <a:schemeClr val="bg1"/>
              </a:solidFill>
            </a:endParaRPr>
          </a:p>
        </p:txBody>
      </p:sp>
      <p:sp>
        <p:nvSpPr>
          <p:cNvPr id="4" name="テキスト ボックス 3"/>
          <p:cNvSpPr txBox="1"/>
          <p:nvPr/>
        </p:nvSpPr>
        <p:spPr>
          <a:xfrm>
            <a:off x="934133" y="1317813"/>
            <a:ext cx="7535497" cy="523220"/>
          </a:xfrm>
          <a:prstGeom prst="rect">
            <a:avLst/>
          </a:prstGeom>
          <a:noFill/>
        </p:spPr>
        <p:txBody>
          <a:bodyPr wrap="square" rtlCol="0">
            <a:spAutoFit/>
          </a:bodyPr>
          <a:lstStyle/>
          <a:p>
            <a:r>
              <a:rPr kumimoji="1" lang="ja-JP" altLang="en-US" sz="2800" dirty="0" smtClean="0"/>
              <a:t>以下画面</a:t>
            </a:r>
            <a:r>
              <a:rPr kumimoji="1" lang="ja-JP" altLang="en-US" sz="2800" dirty="0" smtClean="0"/>
              <a:t>が出てきたら左の</a:t>
            </a:r>
            <a:r>
              <a:rPr kumimoji="1" lang="en-US" altLang="ja-JP" sz="2800" dirty="0" smtClean="0"/>
              <a:t>Add</a:t>
            </a:r>
            <a:r>
              <a:rPr kumimoji="1" lang="ja-JP" altLang="en-US" sz="2800" dirty="0" smtClean="0"/>
              <a:t>を</a:t>
            </a:r>
            <a:r>
              <a:rPr kumimoji="1" lang="ja-JP" altLang="en-US" sz="2800" dirty="0" smtClean="0"/>
              <a:t>押す</a:t>
            </a:r>
            <a:endParaRPr kumimoji="1" lang="ja-JP" altLang="en-US" sz="2800" dirty="0"/>
          </a:p>
        </p:txBody>
      </p:sp>
    </p:spTree>
    <p:extLst>
      <p:ext uri="{BB962C8B-B14F-4D97-AF65-F5344CB8AC3E}">
        <p14:creationId xmlns:p14="http://schemas.microsoft.com/office/powerpoint/2010/main" val="189422224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515" y="1840230"/>
            <a:ext cx="6104969" cy="4775239"/>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ブラウザの設定</a:t>
            </a:r>
            <a:endParaRPr kumimoji="1" lang="ja-JP" altLang="en-US" dirty="0">
              <a:solidFill>
                <a:schemeClr val="bg1"/>
              </a:solidFill>
            </a:endParaRPr>
          </a:p>
        </p:txBody>
      </p:sp>
      <p:sp>
        <p:nvSpPr>
          <p:cNvPr id="4" name="テキスト ボックス 3"/>
          <p:cNvSpPr txBox="1"/>
          <p:nvPr/>
        </p:nvSpPr>
        <p:spPr>
          <a:xfrm>
            <a:off x="1200150" y="1022955"/>
            <a:ext cx="6424334" cy="861774"/>
          </a:xfrm>
          <a:prstGeom prst="rect">
            <a:avLst/>
          </a:prstGeom>
          <a:noFill/>
        </p:spPr>
        <p:txBody>
          <a:bodyPr wrap="square" rtlCol="0">
            <a:spAutoFit/>
          </a:bodyPr>
          <a:lstStyle/>
          <a:p>
            <a:r>
              <a:rPr kumimoji="1" lang="en-US" altLang="ja-JP" sz="2000" dirty="0" smtClean="0"/>
              <a:t>IP</a:t>
            </a:r>
            <a:r>
              <a:rPr lang="ja-JP" altLang="en-US" sz="2000" dirty="0"/>
              <a:t> </a:t>
            </a:r>
            <a:r>
              <a:rPr lang="en-US" altLang="ja-JP" sz="2000" dirty="0" smtClean="0"/>
              <a:t>address</a:t>
            </a:r>
            <a:r>
              <a:rPr lang="ja-JP" altLang="en-US" sz="2000" dirty="0" smtClean="0"/>
              <a:t>に</a:t>
            </a:r>
            <a:r>
              <a:rPr lang="en-US" altLang="ja-JP" sz="2000" dirty="0" smtClean="0"/>
              <a:t>127.0.0.1    </a:t>
            </a:r>
            <a:r>
              <a:rPr lang="ja-JP" altLang="en-US" sz="2000" dirty="0" smtClean="0"/>
              <a:t>　</a:t>
            </a:r>
            <a:r>
              <a:rPr lang="en-US" altLang="ja-JP" sz="2000" dirty="0" smtClean="0"/>
              <a:t> Port</a:t>
            </a:r>
            <a:r>
              <a:rPr lang="ja-JP" altLang="en-US" sz="2000" dirty="0" smtClean="0"/>
              <a:t>に</a:t>
            </a:r>
            <a:r>
              <a:rPr lang="en-US" altLang="ja-JP" sz="2000" dirty="0" smtClean="0"/>
              <a:t>8080</a:t>
            </a:r>
            <a:r>
              <a:rPr lang="ja-JP" altLang="en-US" sz="2000" dirty="0" smtClean="0"/>
              <a:t>と入力</a:t>
            </a:r>
            <a:endParaRPr lang="en-US" altLang="ja-JP" sz="2000" dirty="0" smtClean="0"/>
          </a:p>
          <a:p>
            <a:pPr>
              <a:lnSpc>
                <a:spcPct val="150000"/>
              </a:lnSpc>
            </a:pPr>
            <a:r>
              <a:rPr lang="ja-JP" altLang="en-US" sz="2000" dirty="0" smtClean="0"/>
              <a:t>左のアイコンを</a:t>
            </a:r>
            <a:r>
              <a:rPr lang="en-US" altLang="ja-JP" sz="2000" dirty="0" smtClean="0"/>
              <a:t>Off</a:t>
            </a:r>
            <a:r>
              <a:rPr lang="ja-JP" altLang="en-US" sz="2000" dirty="0" smtClean="0"/>
              <a:t>にしてから、下の</a:t>
            </a:r>
            <a:r>
              <a:rPr lang="en-US" altLang="ja-JP" sz="2000" dirty="0" smtClean="0"/>
              <a:t>Save</a:t>
            </a:r>
            <a:r>
              <a:rPr lang="ja-JP" altLang="en-US" sz="2000" dirty="0" smtClean="0"/>
              <a:t>を</a:t>
            </a:r>
            <a:r>
              <a:rPr lang="ja-JP" altLang="en-US" sz="2000" dirty="0" smtClean="0"/>
              <a:t>押す</a:t>
            </a:r>
            <a:endParaRPr lang="en-US" altLang="ja-JP" sz="2000" dirty="0" smtClean="0"/>
          </a:p>
        </p:txBody>
      </p:sp>
    </p:spTree>
    <p:extLst>
      <p:ext uri="{BB962C8B-B14F-4D97-AF65-F5344CB8AC3E}">
        <p14:creationId xmlns:p14="http://schemas.microsoft.com/office/powerpoint/2010/main" val="39820053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97380"/>
            <a:ext cx="8229600" cy="3813179"/>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ブラウザの設定</a:t>
            </a:r>
            <a:endParaRPr kumimoji="1" lang="ja-JP" altLang="en-US" dirty="0">
              <a:solidFill>
                <a:schemeClr val="bg1"/>
              </a:solidFill>
            </a:endParaRPr>
          </a:p>
        </p:txBody>
      </p:sp>
      <p:sp>
        <p:nvSpPr>
          <p:cNvPr id="4" name="テキスト ボックス 3"/>
          <p:cNvSpPr txBox="1"/>
          <p:nvPr/>
        </p:nvSpPr>
        <p:spPr>
          <a:xfrm>
            <a:off x="854392" y="1112831"/>
            <a:ext cx="5697855" cy="584775"/>
          </a:xfrm>
          <a:prstGeom prst="rect">
            <a:avLst/>
          </a:prstGeom>
          <a:noFill/>
        </p:spPr>
        <p:txBody>
          <a:bodyPr wrap="square" rtlCol="0">
            <a:spAutoFit/>
          </a:bodyPr>
          <a:lstStyle/>
          <a:p>
            <a:r>
              <a:rPr kumimoji="1" lang="ja-JP" altLang="en-US" sz="3200" dirty="0" smtClean="0"/>
              <a:t>右上の狐マークを</a:t>
            </a:r>
            <a:r>
              <a:rPr kumimoji="1" lang="ja-JP" altLang="en-US" sz="3200" dirty="0" smtClean="0"/>
              <a:t>クリックする</a:t>
            </a:r>
            <a:endParaRPr kumimoji="1" lang="ja-JP" altLang="en-US" sz="3200" dirty="0"/>
          </a:p>
        </p:txBody>
      </p:sp>
    </p:spTree>
    <p:extLst>
      <p:ext uri="{BB962C8B-B14F-4D97-AF65-F5344CB8AC3E}">
        <p14:creationId xmlns:p14="http://schemas.microsoft.com/office/powerpoint/2010/main" val="14951390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1889675"/>
            <a:ext cx="6109698" cy="4968325"/>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ブラウザの設定</a:t>
            </a:r>
            <a:endParaRPr kumimoji="1" lang="ja-JP" altLang="en-US" dirty="0">
              <a:solidFill>
                <a:schemeClr val="bg1"/>
              </a:solidFill>
            </a:endParaRPr>
          </a:p>
        </p:txBody>
      </p:sp>
      <p:sp>
        <p:nvSpPr>
          <p:cNvPr id="4" name="正方形/長方形 3"/>
          <p:cNvSpPr/>
          <p:nvPr/>
        </p:nvSpPr>
        <p:spPr>
          <a:xfrm>
            <a:off x="834390" y="1108710"/>
            <a:ext cx="1725930" cy="25146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834390" y="1523784"/>
            <a:ext cx="1725930" cy="251460"/>
          </a:xfrm>
          <a:prstGeom prst="rect">
            <a:avLst/>
          </a:prstGeom>
          <a:noFill/>
          <a:ln w="571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720340" y="1051679"/>
            <a:ext cx="4989558" cy="369332"/>
          </a:xfrm>
          <a:prstGeom prst="rect">
            <a:avLst/>
          </a:prstGeom>
          <a:noFill/>
        </p:spPr>
        <p:txBody>
          <a:bodyPr wrap="square" rtlCol="0">
            <a:spAutoFit/>
          </a:bodyPr>
          <a:lstStyle/>
          <a:p>
            <a:r>
              <a:rPr kumimoji="1" lang="en-US" altLang="ja-JP" dirty="0" smtClean="0"/>
              <a:t>Burp</a:t>
            </a:r>
            <a:r>
              <a:rPr kumimoji="1" lang="ja-JP" altLang="en-US" dirty="0" smtClean="0"/>
              <a:t>を介して通信する</a:t>
            </a:r>
            <a:endParaRPr kumimoji="1" lang="ja-JP" altLang="en-US" dirty="0"/>
          </a:p>
        </p:txBody>
      </p:sp>
      <p:sp>
        <p:nvSpPr>
          <p:cNvPr id="8" name="テキスト ボックス 7"/>
          <p:cNvSpPr txBox="1"/>
          <p:nvPr/>
        </p:nvSpPr>
        <p:spPr>
          <a:xfrm>
            <a:off x="2720340" y="1421011"/>
            <a:ext cx="3897630" cy="369332"/>
          </a:xfrm>
          <a:prstGeom prst="rect">
            <a:avLst/>
          </a:prstGeom>
          <a:noFill/>
        </p:spPr>
        <p:txBody>
          <a:bodyPr wrap="square" rtlCol="0">
            <a:spAutoFit/>
          </a:bodyPr>
          <a:lstStyle/>
          <a:p>
            <a:r>
              <a:rPr kumimoji="1" lang="en-US" altLang="ja-JP" dirty="0" smtClean="0"/>
              <a:t>Burp</a:t>
            </a:r>
            <a:r>
              <a:rPr kumimoji="1" lang="ja-JP" altLang="en-US" dirty="0" smtClean="0"/>
              <a:t>を介さないで通信する</a:t>
            </a:r>
            <a:endParaRPr kumimoji="1" lang="ja-JP" altLang="en-US" dirty="0"/>
          </a:p>
        </p:txBody>
      </p:sp>
      <p:sp>
        <p:nvSpPr>
          <p:cNvPr id="9" name="円形吹き出し 8"/>
          <p:cNvSpPr/>
          <p:nvPr/>
        </p:nvSpPr>
        <p:spPr>
          <a:xfrm>
            <a:off x="5634681" y="3663291"/>
            <a:ext cx="2603158" cy="785141"/>
          </a:xfrm>
          <a:prstGeom prst="wedgeEllipseCallout">
            <a:avLst>
              <a:gd name="adj1" fmla="val -47748"/>
              <a:gd name="adj2" fmla="val -846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こっちを選択する</a:t>
            </a:r>
            <a:endParaRPr lang="en-US" altLang="ja-JP" dirty="0" smtClean="0"/>
          </a:p>
        </p:txBody>
      </p:sp>
    </p:spTree>
    <p:extLst>
      <p:ext uri="{BB962C8B-B14F-4D97-AF65-F5344CB8AC3E}">
        <p14:creationId xmlns:p14="http://schemas.microsoft.com/office/powerpoint/2010/main" val="82759895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200" y="274638"/>
            <a:ext cx="8229600" cy="674268"/>
          </a:xfrm>
        </p:spPr>
        <p:txBody>
          <a:bodyPr/>
          <a:lstStyle/>
          <a:p>
            <a:pPr algn="l"/>
            <a:r>
              <a:rPr lang="ja-JP" altLang="en-US" dirty="0" smtClean="0">
                <a:solidFill>
                  <a:schemeClr val="bg1"/>
                </a:solidFill>
              </a:rPr>
              <a:t>ブラウザの設定</a:t>
            </a:r>
            <a:endParaRPr kumimoji="1" lang="ja-JP" altLang="en-US" dirty="0">
              <a:solidFill>
                <a:schemeClr val="bg1"/>
              </a:solidFill>
            </a:endParaRPr>
          </a:p>
        </p:txBody>
      </p:sp>
      <p:pic>
        <p:nvPicPr>
          <p:cNvPr id="6" name="コンテンツ プレースホルダー 5"/>
          <p:cNvPicPr>
            <a:picLocks noGrp="1" noChangeAspect="1"/>
          </p:cNvPicPr>
          <p:nvPr>
            <p:ph idx="1"/>
          </p:nvPr>
        </p:nvPicPr>
        <p:blipFill rotWithShape="1">
          <a:blip r:embed="rId2">
            <a:extLst>
              <a:ext uri="{28A0092B-C50C-407E-A947-70E740481C1C}">
                <a14:useLocalDpi xmlns:a14="http://schemas.microsoft.com/office/drawing/2010/main" val="0"/>
              </a:ext>
            </a:extLst>
          </a:blip>
          <a:srcRect t="4546" r="42348" b="40285"/>
          <a:stretch/>
        </p:blipFill>
        <p:spPr>
          <a:xfrm>
            <a:off x="961122" y="2257134"/>
            <a:ext cx="7130315" cy="4086774"/>
          </a:xfrm>
        </p:spPr>
      </p:pic>
      <p:sp>
        <p:nvSpPr>
          <p:cNvPr id="7" name="テキスト ボックス 6"/>
          <p:cNvSpPr txBox="1"/>
          <p:nvPr/>
        </p:nvSpPr>
        <p:spPr>
          <a:xfrm>
            <a:off x="628650" y="1372187"/>
            <a:ext cx="7338060" cy="830997"/>
          </a:xfrm>
          <a:prstGeom prst="rect">
            <a:avLst/>
          </a:prstGeom>
          <a:noFill/>
        </p:spPr>
        <p:txBody>
          <a:bodyPr wrap="square" rtlCol="0">
            <a:spAutoFit/>
          </a:bodyPr>
          <a:lstStyle/>
          <a:p>
            <a:r>
              <a:rPr kumimoji="1" lang="en-US" altLang="ja-JP" sz="2400" dirty="0" smtClean="0"/>
              <a:t>Burp</a:t>
            </a:r>
            <a:r>
              <a:rPr kumimoji="1" lang="ja-JP" altLang="en-US" sz="2400" dirty="0" smtClean="0"/>
              <a:t>の画面を開き、</a:t>
            </a:r>
            <a:r>
              <a:rPr kumimoji="1" lang="en-US" altLang="ja-JP" sz="2400" dirty="0" smtClean="0"/>
              <a:t>Proxy</a:t>
            </a:r>
            <a:r>
              <a:rPr kumimoji="1" lang="ja-JP" altLang="en-US" sz="2400" dirty="0" smtClean="0"/>
              <a:t>→</a:t>
            </a:r>
            <a:r>
              <a:rPr kumimoji="1" lang="en-US" altLang="ja-JP" sz="2400" dirty="0" smtClean="0"/>
              <a:t>Intercept</a:t>
            </a:r>
            <a:r>
              <a:rPr lang="ja-JP" altLang="en-US" sz="2400" dirty="0" smtClean="0"/>
              <a:t>の順にタブを</a:t>
            </a:r>
            <a:endParaRPr kumimoji="1" lang="en-US" altLang="ja-JP" sz="2400" dirty="0" smtClean="0"/>
          </a:p>
          <a:p>
            <a:r>
              <a:rPr kumimoji="1" lang="ja-JP" altLang="en-US" sz="2400" dirty="0" smtClean="0"/>
              <a:t>クリックし、ボタンの「</a:t>
            </a:r>
            <a:r>
              <a:rPr kumimoji="1" lang="en-US" altLang="ja-JP" sz="2400" dirty="0" smtClean="0"/>
              <a:t>Intercept</a:t>
            </a:r>
            <a:r>
              <a:rPr lang="ja-JP" altLang="en-US" sz="2400" dirty="0" smtClean="0"/>
              <a:t> </a:t>
            </a:r>
            <a:r>
              <a:rPr lang="en-US" altLang="ja-JP" sz="2400" dirty="0" smtClean="0"/>
              <a:t>is </a:t>
            </a:r>
            <a:r>
              <a:rPr lang="en-US" altLang="ja-JP" sz="2400" dirty="0" smtClean="0"/>
              <a:t>on</a:t>
            </a:r>
            <a:r>
              <a:rPr lang="ja-JP" altLang="en-US" sz="2400" dirty="0" smtClean="0"/>
              <a:t>」を押す</a:t>
            </a:r>
            <a:endParaRPr kumimoji="1" lang="en-US" altLang="ja-JP" sz="2400" dirty="0" smtClean="0"/>
          </a:p>
        </p:txBody>
      </p:sp>
      <p:sp>
        <p:nvSpPr>
          <p:cNvPr id="8" name="正方形/長方形 7"/>
          <p:cNvSpPr/>
          <p:nvPr/>
        </p:nvSpPr>
        <p:spPr>
          <a:xfrm>
            <a:off x="1048752" y="2530356"/>
            <a:ext cx="454794"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609850" y="3006348"/>
            <a:ext cx="81915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379220" y="2296590"/>
            <a:ext cx="40386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形吹き出し 10"/>
          <p:cNvSpPr/>
          <p:nvPr/>
        </p:nvSpPr>
        <p:spPr>
          <a:xfrm>
            <a:off x="3270421" y="3459438"/>
            <a:ext cx="3896498" cy="1049448"/>
          </a:xfrm>
          <a:prstGeom prst="wedgeEllipseCallout">
            <a:avLst>
              <a:gd name="adj1" fmla="val -47748"/>
              <a:gd name="adj2" fmla="val -846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押すと「</a:t>
            </a:r>
            <a:r>
              <a:rPr lang="en-US" altLang="ja-JP" dirty="0" smtClean="0"/>
              <a:t>intercept is off</a:t>
            </a:r>
            <a:r>
              <a:rPr lang="ja-JP" altLang="en-US" dirty="0" smtClean="0"/>
              <a:t>」に</a:t>
            </a:r>
            <a:endParaRPr lang="en-US" altLang="ja-JP" dirty="0" smtClean="0"/>
          </a:p>
          <a:p>
            <a:pPr algn="ctr"/>
            <a:r>
              <a:rPr lang="ja-JP" altLang="en-US" dirty="0" smtClean="0"/>
              <a:t>切り替わる</a:t>
            </a:r>
            <a:endParaRPr lang="en-US" altLang="ja-JP" dirty="0" smtClean="0"/>
          </a:p>
        </p:txBody>
      </p:sp>
    </p:spTree>
    <p:extLst>
      <p:ext uri="{BB962C8B-B14F-4D97-AF65-F5344CB8AC3E}">
        <p14:creationId xmlns:p14="http://schemas.microsoft.com/office/powerpoint/2010/main" val="20046493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69341"/>
            <a:ext cx="6730314" cy="3545908"/>
          </a:xfrm>
          <a:prstGeom prst="rect">
            <a:avLst/>
          </a:prstGeo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ブラウザの設定</a:t>
            </a:r>
            <a:endParaRPr kumimoji="1" lang="ja-JP" altLang="en-US" dirty="0">
              <a:solidFill>
                <a:schemeClr val="bg1"/>
              </a:solidFill>
            </a:endParaRPr>
          </a:p>
        </p:txBody>
      </p:sp>
      <p:sp>
        <p:nvSpPr>
          <p:cNvPr id="4" name="テキスト ボックス 3"/>
          <p:cNvSpPr txBox="1"/>
          <p:nvPr/>
        </p:nvSpPr>
        <p:spPr>
          <a:xfrm>
            <a:off x="617219" y="1223010"/>
            <a:ext cx="8370261" cy="646331"/>
          </a:xfrm>
          <a:prstGeom prst="rect">
            <a:avLst/>
          </a:prstGeom>
          <a:noFill/>
        </p:spPr>
        <p:txBody>
          <a:bodyPr wrap="square" rtlCol="0">
            <a:spAutoFit/>
          </a:bodyPr>
          <a:lstStyle/>
          <a:p>
            <a:r>
              <a:rPr lang="en-US" altLang="ja-JP" dirty="0" err="1" smtClean="0"/>
              <a:t>firefox</a:t>
            </a:r>
            <a:r>
              <a:rPr lang="ja-JP" altLang="en-US" dirty="0" smtClean="0"/>
              <a:t>で</a:t>
            </a:r>
            <a:r>
              <a:rPr lang="en-US" altLang="ja-JP" dirty="0" smtClean="0">
                <a:hlinkClick r:id="rId3"/>
              </a:rPr>
              <a:t>http</a:t>
            </a:r>
            <a:r>
              <a:rPr lang="en-US" altLang="ja-JP" dirty="0" smtClean="0">
                <a:hlinkClick r:id="rId3"/>
              </a:rPr>
              <a:t>://127.0.0.1:8528/</a:t>
            </a:r>
            <a:r>
              <a:rPr lang="ja-JP" altLang="en-US" dirty="0" smtClean="0"/>
              <a:t>を開き、</a:t>
            </a:r>
            <a:r>
              <a:rPr lang="en-US" altLang="ja-JP" dirty="0"/>
              <a:t> Burp</a:t>
            </a:r>
            <a:r>
              <a:rPr lang="ja-JP" altLang="en-US" dirty="0"/>
              <a:t>の画面を</a:t>
            </a:r>
            <a:r>
              <a:rPr lang="ja-JP" altLang="en-US" dirty="0" smtClean="0"/>
              <a:t>開く。</a:t>
            </a:r>
            <a:endParaRPr lang="en-US" altLang="ja-JP" dirty="0" smtClean="0"/>
          </a:p>
          <a:p>
            <a:r>
              <a:rPr lang="en-US" altLang="ja-JP" dirty="0" smtClean="0"/>
              <a:t>Proxy</a:t>
            </a:r>
            <a:r>
              <a:rPr lang="ja-JP" altLang="en-US" dirty="0"/>
              <a:t>→</a:t>
            </a:r>
            <a:r>
              <a:rPr lang="en-US" altLang="ja-JP" dirty="0"/>
              <a:t>Intercept</a:t>
            </a:r>
            <a:r>
              <a:rPr lang="ja-JP" altLang="en-US" dirty="0"/>
              <a:t>の順にタブ</a:t>
            </a:r>
            <a:r>
              <a:rPr lang="ja-JP" altLang="en-US" dirty="0" smtClean="0"/>
              <a:t>をクリックし、</a:t>
            </a:r>
            <a:r>
              <a:rPr lang="ja-JP" altLang="en-US" dirty="0" smtClean="0"/>
              <a:t>通信内容が表示できて</a:t>
            </a:r>
            <a:r>
              <a:rPr lang="ja-JP" altLang="en-US" dirty="0" smtClean="0"/>
              <a:t>いるか</a:t>
            </a:r>
            <a:r>
              <a:rPr lang="ja-JP" altLang="en-US" dirty="0" smtClean="0"/>
              <a:t>確認する</a:t>
            </a:r>
            <a:endParaRPr kumimoji="1" lang="ja-JP" altLang="en-US" dirty="0"/>
          </a:p>
        </p:txBody>
      </p:sp>
      <p:sp>
        <p:nvSpPr>
          <p:cNvPr id="6" name="角丸四角形 5"/>
          <p:cNvSpPr/>
          <p:nvPr/>
        </p:nvSpPr>
        <p:spPr>
          <a:xfrm>
            <a:off x="358629" y="5587068"/>
            <a:ext cx="8426741" cy="105008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4000" dirty="0" smtClean="0"/>
              <a:t>ここまで確認できれば設定完了です！</a:t>
            </a:r>
            <a:endParaRPr kumimoji="1" lang="ja-JP" altLang="en-US" sz="4000" dirty="0"/>
          </a:p>
        </p:txBody>
      </p:sp>
      <p:sp>
        <p:nvSpPr>
          <p:cNvPr id="7" name="正方形/長方形 6"/>
          <p:cNvSpPr/>
          <p:nvPr/>
        </p:nvSpPr>
        <p:spPr>
          <a:xfrm>
            <a:off x="1167613" y="3345661"/>
            <a:ext cx="990701" cy="14915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1046548" y="4415253"/>
            <a:ext cx="3632544" cy="912275"/>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形吹き出し 8"/>
          <p:cNvSpPr/>
          <p:nvPr/>
        </p:nvSpPr>
        <p:spPr>
          <a:xfrm>
            <a:off x="2137891" y="2243935"/>
            <a:ext cx="3896498" cy="1049448"/>
          </a:xfrm>
          <a:prstGeom prst="wedgeEllipseCallout">
            <a:avLst>
              <a:gd name="adj1" fmla="val -51553"/>
              <a:gd name="adj2" fmla="val 6211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開いた</a:t>
            </a:r>
            <a:r>
              <a:rPr lang="en-US" altLang="ja-JP" dirty="0" smtClean="0"/>
              <a:t>URL</a:t>
            </a:r>
            <a:r>
              <a:rPr lang="ja-JP" altLang="en-US" dirty="0" smtClean="0"/>
              <a:t>と同じ行を</a:t>
            </a:r>
            <a:endParaRPr lang="en-US" altLang="ja-JP" dirty="0" smtClean="0"/>
          </a:p>
          <a:p>
            <a:pPr algn="ctr"/>
            <a:r>
              <a:rPr lang="ja-JP" altLang="en-US" dirty="0" smtClean="0"/>
              <a:t>クリック</a:t>
            </a:r>
            <a:endParaRPr lang="en-US" altLang="ja-JP" dirty="0" smtClean="0"/>
          </a:p>
        </p:txBody>
      </p:sp>
      <p:sp>
        <p:nvSpPr>
          <p:cNvPr id="10" name="円形吹き出し 9"/>
          <p:cNvSpPr/>
          <p:nvPr/>
        </p:nvSpPr>
        <p:spPr>
          <a:xfrm>
            <a:off x="4888872" y="4666633"/>
            <a:ext cx="3896498" cy="1049448"/>
          </a:xfrm>
          <a:prstGeom prst="wedgeEllipseCallout">
            <a:avLst>
              <a:gd name="adj1" fmla="val -60644"/>
              <a:gd name="adj2" fmla="val -2579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通信内容が表示される</a:t>
            </a:r>
            <a:endParaRPr lang="en-US" altLang="ja-JP" dirty="0" smtClean="0"/>
          </a:p>
        </p:txBody>
      </p:sp>
    </p:spTree>
    <p:extLst>
      <p:ext uri="{BB962C8B-B14F-4D97-AF65-F5344CB8AC3E}">
        <p14:creationId xmlns:p14="http://schemas.microsoft.com/office/powerpoint/2010/main" val="33177407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タイトル 1"/>
          <p:cNvSpPr>
            <a:spLocks noGrp="1"/>
          </p:cNvSpPr>
          <p:nvPr>
            <p:ph type="ctrTitle"/>
          </p:nvPr>
        </p:nvSpPr>
        <p:spPr>
          <a:xfrm>
            <a:off x="831850" y="3083397"/>
            <a:ext cx="7924972" cy="1513317"/>
          </a:xfrm>
        </p:spPr>
        <p:txBody>
          <a:bodyPr anchor="t"/>
          <a:lstStyle/>
          <a:p>
            <a:pPr algn="l" eaLnBrk="1" hangingPunct="1">
              <a:lnSpc>
                <a:spcPts val="8000"/>
              </a:lnSpc>
            </a:pPr>
            <a:r>
              <a:rPr lang="ja-JP" altLang="en-US" sz="6000" dirty="0" smtClean="0">
                <a:solidFill>
                  <a:srgbClr val="7B7B7B"/>
                </a:solidFill>
              </a:rPr>
              <a:t>やってみようハッキング</a:t>
            </a:r>
            <a:endParaRPr lang="ja-JP" altLang="en-US" sz="6000" dirty="0" smtClean="0">
              <a:solidFill>
                <a:srgbClr val="7B7B7B"/>
              </a:solidFill>
            </a:endParaRPr>
          </a:p>
        </p:txBody>
      </p:sp>
    </p:spTree>
    <p:extLst>
      <p:ext uri="{BB962C8B-B14F-4D97-AF65-F5344CB8AC3E}">
        <p14:creationId xmlns:p14="http://schemas.microsoft.com/office/powerpoint/2010/main" val="23120720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200" y="274638"/>
            <a:ext cx="8229600" cy="674268"/>
          </a:xfrm>
        </p:spPr>
        <p:txBody>
          <a:bodyPr/>
          <a:lstStyle/>
          <a:p>
            <a:pPr algn="l"/>
            <a:r>
              <a:rPr kumimoji="1" lang="ja-JP" altLang="en-US" dirty="0" smtClean="0">
                <a:solidFill>
                  <a:schemeClr val="bg1"/>
                </a:solidFill>
              </a:rPr>
              <a:t>ハッキングする前に</a:t>
            </a:r>
            <a:endParaRPr kumimoji="1" lang="ja-JP" altLang="en-US" dirty="0">
              <a:solidFill>
                <a:schemeClr val="bg1"/>
              </a:solidFill>
            </a:endParaRPr>
          </a:p>
        </p:txBody>
      </p:sp>
      <p:sp>
        <p:nvSpPr>
          <p:cNvPr id="3" name="コンテンツ プレースホルダー 2"/>
          <p:cNvSpPr>
            <a:spLocks noGrp="1"/>
          </p:cNvSpPr>
          <p:nvPr>
            <p:ph idx="1"/>
          </p:nvPr>
        </p:nvSpPr>
        <p:spPr>
          <a:xfrm>
            <a:off x="457200" y="1427202"/>
            <a:ext cx="8229600" cy="1834977"/>
          </a:xfrm>
        </p:spPr>
        <p:txBody>
          <a:bodyPr/>
          <a:lstStyle/>
          <a:p>
            <a:pPr marL="0" indent="0">
              <a:buNone/>
            </a:pPr>
            <a:r>
              <a:rPr kumimoji="1" lang="ja-JP" altLang="en-US" dirty="0" smtClean="0"/>
              <a:t>これから学ぶ内容を</a:t>
            </a:r>
            <a:endParaRPr kumimoji="1" lang="en-US" altLang="ja-JP" dirty="0" smtClean="0"/>
          </a:p>
          <a:p>
            <a:pPr marL="0" indent="0">
              <a:buNone/>
            </a:pPr>
            <a:r>
              <a:rPr kumimoji="1" lang="ja-JP" altLang="en-US" sz="6000" u="sng" dirty="0" smtClean="0">
                <a:solidFill>
                  <a:srgbClr val="FF0000"/>
                </a:solidFill>
              </a:rPr>
              <a:t>絶対に</a:t>
            </a:r>
            <a:r>
              <a:rPr kumimoji="1" lang="ja-JP" altLang="en-US" dirty="0" smtClean="0"/>
              <a:t>悪用しないでください</a:t>
            </a:r>
            <a:endParaRPr kumimoji="1" lang="ja-JP" altLang="en-US" dirty="0"/>
          </a:p>
        </p:txBody>
      </p:sp>
      <p:sp>
        <p:nvSpPr>
          <p:cNvPr id="10" name="コンテンツ プレースホルダー 2"/>
          <p:cNvSpPr txBox="1">
            <a:spLocks/>
          </p:cNvSpPr>
          <p:nvPr/>
        </p:nvSpPr>
        <p:spPr bwMode="auto">
          <a:xfrm>
            <a:off x="601362" y="3435177"/>
            <a:ext cx="8229600" cy="303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1" fontAlgn="base" hangingPunct="1">
              <a:spcBef>
                <a:spcPct val="20000"/>
              </a:spcBef>
              <a:spcAft>
                <a:spcPct val="0"/>
              </a:spcAft>
              <a:buFont typeface="Arial" panose="020B0604020202020204" pitchFamily="34" charset="0"/>
              <a:buChar char="•"/>
              <a:defRPr kumimoji="1" sz="2500" kern="1200">
                <a:solidFill>
                  <a:schemeClr val="tx1"/>
                </a:solidFill>
                <a:latin typeface="Calibri" panose="020F0502020204030204" pitchFamily="34" charset="0"/>
                <a:ea typeface="+mn-ea"/>
                <a:cs typeface="Calibri" panose="020F0502020204030204" pitchFamily="34" charset="0"/>
              </a:defRPr>
            </a:lvl1pPr>
            <a:lvl2pPr marL="742950" indent="-285750" algn="l" defTabSz="457200"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smtClean="0"/>
              <a:t>実際のホームページにも行うことができる</a:t>
            </a:r>
            <a:r>
              <a:rPr lang="ja-JP" altLang="en-US" u="sng" dirty="0" smtClean="0">
                <a:solidFill>
                  <a:srgbClr val="0000CC"/>
                </a:solidFill>
              </a:rPr>
              <a:t>実践的な内容</a:t>
            </a:r>
            <a:r>
              <a:rPr lang="ja-JP" altLang="en-US" dirty="0" smtClean="0"/>
              <a:t>をお伝えします。</a:t>
            </a:r>
            <a:endParaRPr lang="en-US" altLang="ja-JP" dirty="0" smtClean="0"/>
          </a:p>
          <a:p>
            <a:r>
              <a:rPr lang="ja-JP" altLang="en-US" dirty="0"/>
              <a:t>相手</a:t>
            </a:r>
            <a:r>
              <a:rPr lang="ja-JP" altLang="en-US" dirty="0" smtClean="0"/>
              <a:t>の許可なく診断を行うことは</a:t>
            </a:r>
            <a:r>
              <a:rPr lang="ja-JP" altLang="en-US" u="sng" dirty="0" smtClean="0">
                <a:solidFill>
                  <a:srgbClr val="FF0000"/>
                </a:solidFill>
              </a:rPr>
              <a:t>犯罪</a:t>
            </a:r>
            <a:r>
              <a:rPr lang="ja-JP" altLang="en-US" dirty="0" smtClean="0"/>
              <a:t>となります。</a:t>
            </a:r>
            <a:endParaRPr lang="en-US" altLang="ja-JP" dirty="0" smtClean="0"/>
          </a:p>
          <a:p>
            <a:pPr marL="0" indent="0">
              <a:buNone/>
            </a:pPr>
            <a:r>
              <a:rPr lang="ja-JP" altLang="en-US" dirty="0" smtClean="0"/>
              <a:t>　</a:t>
            </a:r>
            <a:r>
              <a:rPr lang="ja-JP" altLang="en-US" dirty="0"/>
              <a:t>　（今回のページは勉強用の自分のページなので</a:t>
            </a:r>
            <a:r>
              <a:rPr lang="en-US" altLang="ja-JP" dirty="0"/>
              <a:t>OK</a:t>
            </a:r>
            <a:r>
              <a:rPr lang="ja-JP" altLang="en-US" dirty="0"/>
              <a:t>）</a:t>
            </a:r>
            <a:endParaRPr lang="en-US" altLang="ja-JP" dirty="0" smtClean="0"/>
          </a:p>
          <a:p>
            <a:r>
              <a:rPr lang="ja-JP" altLang="en-US" dirty="0" smtClean="0"/>
              <a:t>悪い事をして警察にびくびくしながら一生を過ごすよりも、</a:t>
            </a:r>
            <a:r>
              <a:rPr lang="ja-JP" altLang="en-US" dirty="0"/>
              <a:t>自分の技術で弱い人を</a:t>
            </a:r>
            <a:r>
              <a:rPr lang="ja-JP" altLang="en-US" dirty="0" smtClean="0"/>
              <a:t>救って、幸せに生きていける様になりましょう！</a:t>
            </a:r>
            <a:endParaRPr lang="ja-JP" altLang="en-US" dirty="0"/>
          </a:p>
        </p:txBody>
      </p:sp>
      <p:pic>
        <p:nvPicPr>
          <p:cNvPr id="9222" name="Picture 6" descr="æ³¨æã®ãã¼ã¯"/>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537" y="1089257"/>
            <a:ext cx="2417062" cy="220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2614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200" y="274638"/>
            <a:ext cx="8229600" cy="674268"/>
          </a:xfrm>
        </p:spPr>
        <p:txBody>
          <a:bodyPr/>
          <a:lstStyle/>
          <a:p>
            <a:pPr algn="l"/>
            <a:r>
              <a:rPr kumimoji="1" lang="ja-JP" altLang="en-US" dirty="0" smtClean="0">
                <a:solidFill>
                  <a:schemeClr val="bg1"/>
                </a:solidFill>
              </a:rPr>
              <a:t>これからやること</a:t>
            </a:r>
            <a:endParaRPr kumimoji="1" lang="ja-JP" altLang="en-US" dirty="0">
              <a:solidFill>
                <a:schemeClr val="bg1"/>
              </a:solidFill>
            </a:endParaRPr>
          </a:p>
        </p:txBody>
      </p:sp>
      <p:sp>
        <p:nvSpPr>
          <p:cNvPr id="6" name="コンテンツ プレースホルダー 5"/>
          <p:cNvSpPr>
            <a:spLocks noGrp="1"/>
          </p:cNvSpPr>
          <p:nvPr>
            <p:ph idx="1"/>
          </p:nvPr>
        </p:nvSpPr>
        <p:spPr>
          <a:xfrm>
            <a:off x="457200" y="1600200"/>
            <a:ext cx="8229600" cy="2494005"/>
          </a:xfrm>
        </p:spPr>
        <p:txBody>
          <a:bodyPr/>
          <a:lstStyle/>
          <a:p>
            <a:r>
              <a:rPr kumimoji="1" lang="en-US" altLang="ja-JP" sz="3600" dirty="0" smtClean="0"/>
              <a:t>Burp</a:t>
            </a:r>
            <a:r>
              <a:rPr kumimoji="1" lang="ja-JP" altLang="en-US" sz="3600" dirty="0" smtClean="0"/>
              <a:t>は通信の内容を見る事ができる</a:t>
            </a:r>
            <a:endParaRPr kumimoji="1" lang="en-US" altLang="ja-JP" sz="3600" dirty="0" smtClean="0"/>
          </a:p>
          <a:p>
            <a:r>
              <a:rPr lang="ja-JP" altLang="en-US" sz="3600" dirty="0" smtClean="0"/>
              <a:t>実は通信内容を</a:t>
            </a:r>
            <a:r>
              <a:rPr lang="ja-JP" altLang="en-US" sz="3600" u="sng" dirty="0" smtClean="0">
                <a:solidFill>
                  <a:srgbClr val="0000CC"/>
                </a:solidFill>
              </a:rPr>
              <a:t>書き換え</a:t>
            </a:r>
            <a:r>
              <a:rPr lang="ja-JP" altLang="en-US" sz="3600" dirty="0" smtClean="0"/>
              <a:t>ることもできる</a:t>
            </a:r>
            <a:endParaRPr lang="en-US" altLang="ja-JP" sz="3600" dirty="0" smtClean="0"/>
          </a:p>
          <a:p>
            <a:r>
              <a:rPr kumimoji="1" lang="ja-JP" altLang="en-US" sz="3600" dirty="0" smtClean="0"/>
              <a:t>実際にやってみよう！</a:t>
            </a:r>
            <a:endParaRPr kumimoji="1" lang="ja-JP" altLang="en-US" sz="3600" dirty="0"/>
          </a:p>
        </p:txBody>
      </p:sp>
    </p:spTree>
    <p:extLst>
      <p:ext uri="{BB962C8B-B14F-4D97-AF65-F5344CB8AC3E}">
        <p14:creationId xmlns:p14="http://schemas.microsoft.com/office/powerpoint/2010/main" val="22620691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l="25549" t="11682" r="24118" b="18458"/>
          <a:stretch/>
        </p:blipFill>
        <p:spPr>
          <a:xfrm>
            <a:off x="1708785" y="1544991"/>
            <a:ext cx="5726430" cy="5095840"/>
          </a:xfrm>
        </p:spPr>
      </p:pic>
      <p:sp>
        <p:nvSpPr>
          <p:cNvPr id="5" name="タイトル 1"/>
          <p:cNvSpPr>
            <a:spLocks noGrp="1"/>
          </p:cNvSpPr>
          <p:nvPr>
            <p:ph type="title"/>
          </p:nvPr>
        </p:nvSpPr>
        <p:spPr>
          <a:xfrm>
            <a:off x="457200" y="274638"/>
            <a:ext cx="8229600" cy="674268"/>
          </a:xfrm>
        </p:spPr>
        <p:txBody>
          <a:bodyPr/>
          <a:lstStyle/>
          <a:p>
            <a:pPr algn="l"/>
            <a:r>
              <a:rPr lang="ja-JP" altLang="en-US" dirty="0" smtClean="0">
                <a:solidFill>
                  <a:schemeClr val="bg1"/>
                </a:solidFill>
              </a:rPr>
              <a:t>通信内容の書き換え</a:t>
            </a:r>
            <a:endParaRPr kumimoji="1" lang="ja-JP" altLang="en-US" dirty="0">
              <a:solidFill>
                <a:schemeClr val="bg1"/>
              </a:solidFill>
            </a:endParaRPr>
          </a:p>
        </p:txBody>
      </p:sp>
      <p:sp>
        <p:nvSpPr>
          <p:cNvPr id="4" name="正方形/長方形 3"/>
          <p:cNvSpPr/>
          <p:nvPr/>
        </p:nvSpPr>
        <p:spPr>
          <a:xfrm>
            <a:off x="1954530" y="3783330"/>
            <a:ext cx="94869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903220" y="3977640"/>
            <a:ext cx="2148840" cy="92202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548640" y="1062282"/>
            <a:ext cx="8046720" cy="369332"/>
          </a:xfrm>
          <a:prstGeom prst="rect">
            <a:avLst/>
          </a:prstGeom>
          <a:noFill/>
        </p:spPr>
        <p:txBody>
          <a:bodyPr wrap="square" rtlCol="0">
            <a:spAutoFit/>
          </a:bodyPr>
          <a:lstStyle/>
          <a:p>
            <a:r>
              <a:rPr kumimoji="1" lang="ja-JP" altLang="en-US" dirty="0" smtClean="0"/>
              <a:t>左にある</a:t>
            </a:r>
            <a:r>
              <a:rPr lang="en-US" altLang="ja-JP" dirty="0" smtClean="0"/>
              <a:t>Login/Register</a:t>
            </a:r>
            <a:r>
              <a:rPr lang="ja-JP" altLang="en-US" dirty="0" smtClean="0"/>
              <a:t>を</a:t>
            </a:r>
            <a:r>
              <a:rPr lang="ja-JP" altLang="en-US" dirty="0" smtClean="0"/>
              <a:t>押し、下記情報を入力して</a:t>
            </a:r>
            <a:r>
              <a:rPr lang="en-US" altLang="ja-JP" dirty="0" smtClean="0"/>
              <a:t>Register(</a:t>
            </a:r>
            <a:r>
              <a:rPr lang="ja-JP" altLang="en-US" dirty="0" smtClean="0"/>
              <a:t>登録</a:t>
            </a:r>
            <a:r>
              <a:rPr lang="en-US" altLang="ja-JP" dirty="0" smtClean="0"/>
              <a:t>)</a:t>
            </a:r>
            <a:r>
              <a:rPr lang="ja-JP" altLang="en-US" dirty="0" smtClean="0"/>
              <a:t>ボタンを押す</a:t>
            </a:r>
            <a:endParaRPr lang="en-US" altLang="ja-JP" dirty="0" smtClean="0"/>
          </a:p>
        </p:txBody>
      </p:sp>
      <p:sp>
        <p:nvSpPr>
          <p:cNvPr id="9" name="円形吹き出し 8"/>
          <p:cNvSpPr/>
          <p:nvPr/>
        </p:nvSpPr>
        <p:spPr>
          <a:xfrm>
            <a:off x="4682387" y="1497330"/>
            <a:ext cx="4206240" cy="2480310"/>
          </a:xfrm>
          <a:prstGeom prst="wedgeEllipseCallout">
            <a:avLst>
              <a:gd name="adj1" fmla="val -44966"/>
              <a:gd name="adj2" fmla="val 578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Full</a:t>
            </a:r>
            <a:r>
              <a:rPr lang="ja-JP" altLang="en-US" dirty="0"/>
              <a:t> </a:t>
            </a:r>
            <a:r>
              <a:rPr lang="en-US" altLang="ja-JP" dirty="0" err="1" smtClean="0"/>
              <a:t>Name:test</a:t>
            </a:r>
            <a:endParaRPr lang="en-US" altLang="ja-JP" dirty="0" smtClean="0"/>
          </a:p>
          <a:p>
            <a:pPr algn="ctr"/>
            <a:r>
              <a:rPr kumimoji="1" lang="en-US" altLang="ja-JP" dirty="0" smtClean="0"/>
              <a:t>Email </a:t>
            </a:r>
            <a:r>
              <a:rPr kumimoji="1" lang="en-US" altLang="ja-JP" dirty="0" err="1" smtClean="0"/>
              <a:t>Address:test@test.com</a:t>
            </a:r>
            <a:endParaRPr kumimoji="1" lang="en-US" altLang="ja-JP" dirty="0" smtClean="0"/>
          </a:p>
          <a:p>
            <a:pPr algn="ctr"/>
            <a:r>
              <a:rPr lang="en-US" altLang="ja-JP" dirty="0" err="1" smtClean="0"/>
              <a:t>Password:test</a:t>
            </a:r>
            <a:endParaRPr lang="en-US" altLang="ja-JP" dirty="0" smtClean="0"/>
          </a:p>
        </p:txBody>
      </p:sp>
      <p:sp>
        <p:nvSpPr>
          <p:cNvPr id="11" name="正方形/長方形 10"/>
          <p:cNvSpPr/>
          <p:nvPr/>
        </p:nvSpPr>
        <p:spPr>
          <a:xfrm>
            <a:off x="2903220" y="5779770"/>
            <a:ext cx="61722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171376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タイトル 1"/>
          <p:cNvSpPr>
            <a:spLocks noGrp="1"/>
          </p:cNvSpPr>
          <p:nvPr>
            <p:ph type="ctrTitle"/>
          </p:nvPr>
        </p:nvSpPr>
        <p:spPr>
          <a:xfrm>
            <a:off x="2018099" y="2786835"/>
            <a:ext cx="5947890" cy="1995487"/>
          </a:xfrm>
        </p:spPr>
        <p:txBody>
          <a:bodyPr anchor="t"/>
          <a:lstStyle/>
          <a:p>
            <a:pPr algn="l" eaLnBrk="1" hangingPunct="1">
              <a:lnSpc>
                <a:spcPts val="8000"/>
              </a:lnSpc>
            </a:pPr>
            <a:r>
              <a:rPr lang="ja-JP" altLang="en-US" sz="6000" dirty="0" smtClean="0">
                <a:solidFill>
                  <a:srgbClr val="7B7B7B"/>
                </a:solidFill>
              </a:rPr>
              <a:t>脆弱性検査って</a:t>
            </a:r>
            <a:r>
              <a:rPr lang="en-US" altLang="ja-JP" sz="6000" dirty="0" smtClean="0">
                <a:solidFill>
                  <a:srgbClr val="7B7B7B"/>
                </a:solidFill>
              </a:rPr>
              <a:t/>
            </a:r>
            <a:br>
              <a:rPr lang="en-US" altLang="ja-JP" sz="6000" dirty="0" smtClean="0">
                <a:solidFill>
                  <a:srgbClr val="7B7B7B"/>
                </a:solidFill>
              </a:rPr>
            </a:br>
            <a:r>
              <a:rPr lang="ja-JP" altLang="en-US" sz="6000" dirty="0" smtClean="0">
                <a:solidFill>
                  <a:srgbClr val="7B7B7B"/>
                </a:solidFill>
              </a:rPr>
              <a:t>な</a:t>
            </a:r>
            <a:r>
              <a:rPr lang="ja-JP" altLang="en-US" sz="6000" dirty="0">
                <a:solidFill>
                  <a:srgbClr val="7B7B7B"/>
                </a:solidFill>
              </a:rPr>
              <a:t>ん</a:t>
            </a:r>
            <a:r>
              <a:rPr lang="ja-JP" altLang="en-US" sz="6000" dirty="0" smtClean="0">
                <a:solidFill>
                  <a:srgbClr val="7B7B7B"/>
                </a:solidFill>
              </a:rPr>
              <a:t>だろう？</a:t>
            </a:r>
            <a:endParaRPr lang="ja-JP" altLang="en-US" sz="6000" dirty="0" smtClean="0">
              <a:solidFill>
                <a:srgbClr val="7B7B7B"/>
              </a:solidFill>
            </a:endParaRPr>
          </a:p>
        </p:txBody>
      </p:sp>
    </p:spTree>
    <p:extLst>
      <p:ext uri="{BB962C8B-B14F-4D97-AF65-F5344CB8AC3E}">
        <p14:creationId xmlns:p14="http://schemas.microsoft.com/office/powerpoint/2010/main" val="11102537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l="25647" t="12374" r="24436" b="17924"/>
          <a:stretch/>
        </p:blipFill>
        <p:spPr>
          <a:xfrm>
            <a:off x="1743074" y="1737361"/>
            <a:ext cx="5657851" cy="4732020"/>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通信内容の書き換え</a:t>
            </a:r>
            <a:endParaRPr kumimoji="1" lang="ja-JP" altLang="en-US" dirty="0">
              <a:solidFill>
                <a:schemeClr val="bg1"/>
              </a:solidFill>
            </a:endParaRPr>
          </a:p>
        </p:txBody>
      </p:sp>
      <p:sp>
        <p:nvSpPr>
          <p:cNvPr id="4" name="テキスト ボックス 3"/>
          <p:cNvSpPr txBox="1"/>
          <p:nvPr/>
        </p:nvSpPr>
        <p:spPr>
          <a:xfrm>
            <a:off x="891539" y="1079179"/>
            <a:ext cx="7360920" cy="523220"/>
          </a:xfrm>
          <a:prstGeom prst="rect">
            <a:avLst/>
          </a:prstGeom>
          <a:noFill/>
        </p:spPr>
        <p:txBody>
          <a:bodyPr wrap="square" rtlCol="0">
            <a:spAutoFit/>
          </a:bodyPr>
          <a:lstStyle/>
          <a:p>
            <a:r>
              <a:rPr lang="en-US" altLang="ja-JP" sz="2800" dirty="0" smtClean="0"/>
              <a:t>Welcome</a:t>
            </a:r>
            <a:r>
              <a:rPr lang="ja-JP" altLang="en-US" sz="2800" dirty="0" smtClean="0"/>
              <a:t>と</a:t>
            </a:r>
            <a:r>
              <a:rPr lang="ja-JP" altLang="en-US" sz="2800" dirty="0" smtClean="0"/>
              <a:t>出て、ユーザ登録が完了する</a:t>
            </a:r>
            <a:endParaRPr kumimoji="1" lang="ja-JP" altLang="en-US" sz="2800" dirty="0"/>
          </a:p>
        </p:txBody>
      </p:sp>
      <p:sp>
        <p:nvSpPr>
          <p:cNvPr id="7" name="正方形/長方形 6"/>
          <p:cNvSpPr/>
          <p:nvPr/>
        </p:nvSpPr>
        <p:spPr>
          <a:xfrm>
            <a:off x="3497579" y="2309280"/>
            <a:ext cx="440107" cy="22797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円形吹き出し 5"/>
          <p:cNvSpPr/>
          <p:nvPr/>
        </p:nvSpPr>
        <p:spPr>
          <a:xfrm>
            <a:off x="3871783" y="2905410"/>
            <a:ext cx="3777821" cy="1523767"/>
          </a:xfrm>
          <a:prstGeom prst="wedgeEllipseCallout">
            <a:avLst>
              <a:gd name="adj1" fmla="val -52248"/>
              <a:gd name="adj2" fmla="val -7942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入力した</a:t>
            </a:r>
            <a:r>
              <a:rPr kumimoji="1" lang="en-US" altLang="ja-JP" dirty="0" smtClean="0"/>
              <a:t>Full</a:t>
            </a:r>
            <a:r>
              <a:rPr lang="ja-JP" altLang="en-US" dirty="0" smtClean="0"/>
              <a:t> </a:t>
            </a:r>
            <a:r>
              <a:rPr lang="en-US" altLang="ja-JP" dirty="0" smtClean="0"/>
              <a:t>Name</a:t>
            </a:r>
            <a:r>
              <a:rPr lang="ja-JP" altLang="en-US" dirty="0" smtClean="0"/>
              <a:t>（</a:t>
            </a:r>
            <a:r>
              <a:rPr lang="en-US" altLang="ja-JP" dirty="0" smtClean="0"/>
              <a:t>test</a:t>
            </a:r>
            <a:r>
              <a:rPr lang="ja-JP" altLang="en-US" dirty="0" smtClean="0"/>
              <a:t>）</a:t>
            </a:r>
            <a:endParaRPr lang="en-US" altLang="ja-JP" dirty="0" smtClean="0"/>
          </a:p>
          <a:p>
            <a:pPr algn="ctr"/>
            <a:r>
              <a:rPr lang="ja-JP" altLang="en-US" dirty="0" smtClean="0"/>
              <a:t>が表示される</a:t>
            </a:r>
            <a:endParaRPr lang="en-US" altLang="ja-JP" dirty="0" smtClean="0"/>
          </a:p>
        </p:txBody>
      </p:sp>
    </p:spTree>
    <p:extLst>
      <p:ext uri="{BB962C8B-B14F-4D97-AF65-F5344CB8AC3E}">
        <p14:creationId xmlns:p14="http://schemas.microsoft.com/office/powerpoint/2010/main" val="25712028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l="25949" t="12627" r="24588" b="19186"/>
          <a:stretch/>
        </p:blipFill>
        <p:spPr>
          <a:xfrm>
            <a:off x="1800987" y="2233177"/>
            <a:ext cx="5564886" cy="4594859"/>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通信内容の書き換え</a:t>
            </a:r>
            <a:endParaRPr kumimoji="1" lang="ja-JP" altLang="en-US" dirty="0">
              <a:solidFill>
                <a:schemeClr val="bg1"/>
              </a:solidFill>
            </a:endParaRPr>
          </a:p>
        </p:txBody>
      </p:sp>
      <p:sp>
        <p:nvSpPr>
          <p:cNvPr id="6" name="正方形/長方形 5"/>
          <p:cNvSpPr/>
          <p:nvPr/>
        </p:nvSpPr>
        <p:spPr>
          <a:xfrm>
            <a:off x="1954530" y="3451860"/>
            <a:ext cx="94869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634739" y="4057434"/>
            <a:ext cx="3731133" cy="128016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形吹き出し 7"/>
          <p:cNvSpPr/>
          <p:nvPr/>
        </p:nvSpPr>
        <p:spPr>
          <a:xfrm>
            <a:off x="5143500" y="2364259"/>
            <a:ext cx="3645219" cy="1693175"/>
          </a:xfrm>
          <a:prstGeom prst="wedgeEllipseCallout">
            <a:avLst>
              <a:gd name="adj1" fmla="val -36426"/>
              <a:gd name="adj2" fmla="val 656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Your</a:t>
            </a:r>
            <a:r>
              <a:rPr lang="ja-JP" altLang="en-US" dirty="0"/>
              <a:t> </a:t>
            </a:r>
            <a:r>
              <a:rPr lang="en-US" altLang="ja-JP" dirty="0" smtClean="0"/>
              <a:t>Name:test01</a:t>
            </a:r>
          </a:p>
          <a:p>
            <a:pPr algn="ctr"/>
            <a:r>
              <a:rPr kumimoji="1" lang="en-US" altLang="ja-JP" dirty="0" err="1" smtClean="0"/>
              <a:t>Email:test@test.com</a:t>
            </a:r>
            <a:endParaRPr kumimoji="1" lang="en-US" altLang="ja-JP" dirty="0" smtClean="0"/>
          </a:p>
          <a:p>
            <a:pPr algn="ctr"/>
            <a:r>
              <a:rPr lang="en-US" altLang="ja-JP" dirty="0" err="1" smtClean="0"/>
              <a:t>Comment:Hello</a:t>
            </a:r>
            <a:r>
              <a:rPr lang="en-US" altLang="ja-JP" dirty="0" smtClean="0"/>
              <a:t> everyone</a:t>
            </a:r>
            <a:endParaRPr kumimoji="1" lang="ja-JP" altLang="en-US" dirty="0"/>
          </a:p>
        </p:txBody>
      </p:sp>
      <p:sp>
        <p:nvSpPr>
          <p:cNvPr id="9" name="正方形/長方形 8"/>
          <p:cNvSpPr/>
          <p:nvPr/>
        </p:nvSpPr>
        <p:spPr>
          <a:xfrm>
            <a:off x="4560570" y="5459988"/>
            <a:ext cx="58293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560070" y="1148960"/>
            <a:ext cx="8046720" cy="830997"/>
          </a:xfrm>
          <a:prstGeom prst="rect">
            <a:avLst/>
          </a:prstGeom>
          <a:noFill/>
        </p:spPr>
        <p:txBody>
          <a:bodyPr wrap="square" rtlCol="0">
            <a:spAutoFit/>
          </a:bodyPr>
          <a:lstStyle/>
          <a:p>
            <a:r>
              <a:rPr kumimoji="1" lang="ja-JP" altLang="en-US" sz="2400" dirty="0" smtClean="0"/>
              <a:t>左に</a:t>
            </a:r>
            <a:r>
              <a:rPr kumimoji="1" lang="ja-JP" altLang="en-US" sz="2400" dirty="0" smtClean="0"/>
              <a:t>ある</a:t>
            </a:r>
            <a:r>
              <a:rPr kumimoji="1" lang="en-US" altLang="ja-JP" sz="2400" dirty="0" smtClean="0"/>
              <a:t>Sign out Guestbook</a:t>
            </a:r>
            <a:r>
              <a:rPr kumimoji="1" lang="ja-JP" altLang="en-US" sz="2400" dirty="0" smtClean="0"/>
              <a:t>（掲示板機能）</a:t>
            </a:r>
            <a:r>
              <a:rPr lang="ja-JP" altLang="en-US" sz="2400" dirty="0" smtClean="0"/>
              <a:t>を押し、</a:t>
            </a:r>
            <a:endParaRPr lang="en-US" altLang="ja-JP" sz="2400" dirty="0" smtClean="0"/>
          </a:p>
          <a:p>
            <a:r>
              <a:rPr lang="ja-JP" altLang="en-US" sz="2400" dirty="0" smtClean="0"/>
              <a:t>下記情報を入力して</a:t>
            </a:r>
            <a:r>
              <a:rPr lang="en-US" altLang="ja-JP" sz="2400" dirty="0" smtClean="0"/>
              <a:t>Add Entry</a:t>
            </a:r>
            <a:r>
              <a:rPr lang="ja-JP" altLang="en-US" sz="2400" dirty="0" smtClean="0"/>
              <a:t>（登録する）ボタンを押す</a:t>
            </a:r>
            <a:endParaRPr lang="en-US" altLang="ja-JP" sz="2400" dirty="0" smtClean="0"/>
          </a:p>
        </p:txBody>
      </p:sp>
    </p:spTree>
    <p:extLst>
      <p:ext uri="{BB962C8B-B14F-4D97-AF65-F5344CB8AC3E}">
        <p14:creationId xmlns:p14="http://schemas.microsoft.com/office/powerpoint/2010/main" val="17693873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l="25647" t="12122" r="24739" b="17924"/>
          <a:stretch/>
        </p:blipFill>
        <p:spPr>
          <a:xfrm>
            <a:off x="1760219" y="1897380"/>
            <a:ext cx="5623561" cy="4749165"/>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通信内容の書き換え</a:t>
            </a:r>
            <a:endParaRPr kumimoji="1" lang="ja-JP" altLang="en-US" dirty="0">
              <a:solidFill>
                <a:schemeClr val="bg1"/>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3230" y="2677885"/>
            <a:ext cx="4175988" cy="2808513"/>
          </a:xfrm>
          <a:prstGeom prst="rect">
            <a:avLst/>
          </a:prstGeom>
        </p:spPr>
      </p:pic>
      <p:sp>
        <p:nvSpPr>
          <p:cNvPr id="6" name="正方形/長方形 5"/>
          <p:cNvSpPr/>
          <p:nvPr/>
        </p:nvSpPr>
        <p:spPr>
          <a:xfrm>
            <a:off x="2983230" y="5483537"/>
            <a:ext cx="3474722" cy="580073"/>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742950" y="1223088"/>
            <a:ext cx="7452360" cy="461665"/>
          </a:xfrm>
          <a:prstGeom prst="rect">
            <a:avLst/>
          </a:prstGeom>
          <a:noFill/>
        </p:spPr>
        <p:txBody>
          <a:bodyPr wrap="square" rtlCol="0">
            <a:spAutoFit/>
          </a:bodyPr>
          <a:lstStyle/>
          <a:p>
            <a:r>
              <a:rPr kumimoji="1" lang="en-US" altLang="ja-JP" sz="2400" dirty="0" smtClean="0"/>
              <a:t>Add entry</a:t>
            </a:r>
            <a:r>
              <a:rPr lang="ja-JP" altLang="en-US" sz="2400" dirty="0" smtClean="0"/>
              <a:t>を押すと自分の投稿内容が表示</a:t>
            </a:r>
            <a:r>
              <a:rPr lang="ja-JP" altLang="en-US" sz="2400" dirty="0" smtClean="0"/>
              <a:t>されている</a:t>
            </a:r>
            <a:endParaRPr kumimoji="1" lang="ja-JP" altLang="en-US" sz="2400" dirty="0"/>
          </a:p>
        </p:txBody>
      </p:sp>
    </p:spTree>
    <p:extLst>
      <p:ext uri="{BB962C8B-B14F-4D97-AF65-F5344CB8AC3E}">
        <p14:creationId xmlns:p14="http://schemas.microsoft.com/office/powerpoint/2010/main" val="29630824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l="25949" t="12627" r="24588" b="19186"/>
          <a:stretch/>
        </p:blipFill>
        <p:spPr>
          <a:xfrm>
            <a:off x="1800987" y="2233177"/>
            <a:ext cx="5564886" cy="4594859"/>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通信内容の</a:t>
            </a:r>
            <a:r>
              <a:rPr lang="ja-JP" altLang="en-US" dirty="0" smtClean="0">
                <a:solidFill>
                  <a:schemeClr val="bg1"/>
                </a:solidFill>
              </a:rPr>
              <a:t>書き換え</a:t>
            </a:r>
            <a:endParaRPr kumimoji="1" lang="ja-JP" altLang="en-US" dirty="0">
              <a:solidFill>
                <a:schemeClr val="bg1"/>
              </a:solidFill>
            </a:endParaRPr>
          </a:p>
        </p:txBody>
      </p:sp>
      <p:sp>
        <p:nvSpPr>
          <p:cNvPr id="6" name="正方形/長方形 5"/>
          <p:cNvSpPr/>
          <p:nvPr/>
        </p:nvSpPr>
        <p:spPr>
          <a:xfrm>
            <a:off x="1954530" y="3451860"/>
            <a:ext cx="94869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634739" y="4057434"/>
            <a:ext cx="3731133" cy="128016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形吹き出し 7"/>
          <p:cNvSpPr/>
          <p:nvPr/>
        </p:nvSpPr>
        <p:spPr>
          <a:xfrm>
            <a:off x="5354739" y="2409463"/>
            <a:ext cx="3645219" cy="1551006"/>
          </a:xfrm>
          <a:prstGeom prst="wedgeEllipseCallout">
            <a:avLst>
              <a:gd name="adj1" fmla="val -43206"/>
              <a:gd name="adj2" fmla="val 6887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Your</a:t>
            </a:r>
            <a:r>
              <a:rPr lang="ja-JP" altLang="en-US" dirty="0"/>
              <a:t> </a:t>
            </a:r>
            <a:r>
              <a:rPr lang="en-US" altLang="ja-JP" dirty="0" smtClean="0"/>
              <a:t>Name:test01</a:t>
            </a:r>
          </a:p>
          <a:p>
            <a:pPr algn="ctr"/>
            <a:r>
              <a:rPr kumimoji="1" lang="en-US" altLang="ja-JP" dirty="0" err="1" smtClean="0"/>
              <a:t>Email:test@test.com</a:t>
            </a:r>
            <a:endParaRPr kumimoji="1" lang="en-US" altLang="ja-JP" dirty="0" smtClean="0"/>
          </a:p>
          <a:p>
            <a:pPr algn="ctr"/>
            <a:r>
              <a:rPr lang="en-US" altLang="ja-JP" dirty="0" err="1" smtClean="0"/>
              <a:t>Comment:Hello</a:t>
            </a:r>
            <a:r>
              <a:rPr lang="en-US" altLang="ja-JP" dirty="0" smtClean="0"/>
              <a:t> everyone</a:t>
            </a:r>
            <a:endParaRPr kumimoji="1" lang="ja-JP" altLang="en-US" dirty="0"/>
          </a:p>
        </p:txBody>
      </p:sp>
      <p:sp>
        <p:nvSpPr>
          <p:cNvPr id="4" name="テキスト ボックス 3"/>
          <p:cNvSpPr txBox="1"/>
          <p:nvPr/>
        </p:nvSpPr>
        <p:spPr>
          <a:xfrm>
            <a:off x="457199" y="1230113"/>
            <a:ext cx="8044249" cy="954107"/>
          </a:xfrm>
          <a:prstGeom prst="rect">
            <a:avLst/>
          </a:prstGeom>
          <a:noFill/>
        </p:spPr>
        <p:txBody>
          <a:bodyPr wrap="square" rtlCol="0">
            <a:spAutoFit/>
          </a:bodyPr>
          <a:lstStyle/>
          <a:p>
            <a:r>
              <a:rPr lang="ja-JP" altLang="en-US" sz="2800" dirty="0" smtClean="0"/>
              <a:t>もう一度</a:t>
            </a:r>
            <a:r>
              <a:rPr lang="en-US" altLang="ja-JP" sz="2800" dirty="0" smtClean="0"/>
              <a:t>Sign Our Guestbook</a:t>
            </a:r>
            <a:r>
              <a:rPr lang="ja-JP" altLang="en-US" sz="2800" dirty="0" smtClean="0"/>
              <a:t>を押して同じ内容を</a:t>
            </a:r>
            <a:r>
              <a:rPr lang="ja-JP" altLang="en-US" sz="2800" dirty="0" smtClean="0"/>
              <a:t>入力する。</a:t>
            </a:r>
            <a:r>
              <a:rPr lang="ja-JP" altLang="en-US" sz="2800" dirty="0" smtClean="0">
                <a:solidFill>
                  <a:srgbClr val="FF0000"/>
                </a:solidFill>
              </a:rPr>
              <a:t>ここではまだ</a:t>
            </a:r>
            <a:r>
              <a:rPr lang="en-US" altLang="ja-JP" sz="2800" dirty="0" smtClean="0">
                <a:solidFill>
                  <a:srgbClr val="FF0000"/>
                </a:solidFill>
              </a:rPr>
              <a:t>Add Entry</a:t>
            </a:r>
            <a:r>
              <a:rPr lang="ja-JP" altLang="en-US" sz="2800" dirty="0" smtClean="0">
                <a:solidFill>
                  <a:srgbClr val="FF0000"/>
                </a:solidFill>
              </a:rPr>
              <a:t>ボタンは押さない</a:t>
            </a:r>
            <a:r>
              <a:rPr kumimoji="1" lang="en-US" altLang="ja-JP" sz="2800" dirty="0" smtClean="0">
                <a:solidFill>
                  <a:srgbClr val="FF0000"/>
                </a:solidFill>
              </a:rPr>
              <a:t> </a:t>
            </a:r>
            <a:endParaRPr kumimoji="1" lang="ja-JP" altLang="en-US" sz="2800" dirty="0">
              <a:solidFill>
                <a:srgbClr val="FF0000"/>
              </a:solidFill>
            </a:endParaRPr>
          </a:p>
        </p:txBody>
      </p:sp>
    </p:spTree>
    <p:extLst>
      <p:ext uri="{BB962C8B-B14F-4D97-AF65-F5344CB8AC3E}">
        <p14:creationId xmlns:p14="http://schemas.microsoft.com/office/powerpoint/2010/main" val="29455114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通信内容の</a:t>
            </a:r>
            <a:r>
              <a:rPr lang="ja-JP" altLang="en-US" dirty="0" smtClean="0">
                <a:solidFill>
                  <a:schemeClr val="bg1"/>
                </a:solidFill>
              </a:rPr>
              <a:t>書き換え</a:t>
            </a:r>
            <a:endParaRPr kumimoji="1" lang="ja-JP" altLang="en-US" dirty="0">
              <a:solidFill>
                <a:schemeClr val="bg1"/>
              </a:solidFill>
            </a:endParaRPr>
          </a:p>
        </p:txBody>
      </p:sp>
      <p:pic>
        <p:nvPicPr>
          <p:cNvPr id="6" name="コンテンツ プレースホルダー 5"/>
          <p:cNvPicPr>
            <a:picLocks noGrp="1" noChangeAspect="1"/>
          </p:cNvPicPr>
          <p:nvPr>
            <p:ph idx="1"/>
          </p:nvPr>
        </p:nvPicPr>
        <p:blipFill rotWithShape="1">
          <a:blip r:embed="rId2">
            <a:extLst>
              <a:ext uri="{28A0092B-C50C-407E-A947-70E740481C1C}">
                <a14:useLocalDpi xmlns:a14="http://schemas.microsoft.com/office/drawing/2010/main" val="0"/>
              </a:ext>
            </a:extLst>
          </a:blip>
          <a:srcRect t="4546" r="42348" b="40285"/>
          <a:stretch/>
        </p:blipFill>
        <p:spPr>
          <a:xfrm>
            <a:off x="961122" y="2257134"/>
            <a:ext cx="7130315" cy="4086774"/>
          </a:xfrm>
        </p:spPr>
      </p:pic>
      <p:sp>
        <p:nvSpPr>
          <p:cNvPr id="8" name="正方形/長方形 7"/>
          <p:cNvSpPr/>
          <p:nvPr/>
        </p:nvSpPr>
        <p:spPr>
          <a:xfrm>
            <a:off x="1048752" y="2530356"/>
            <a:ext cx="454794"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2609850" y="3006348"/>
            <a:ext cx="81915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379220" y="2296590"/>
            <a:ext cx="40386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円形吹き出し 10"/>
          <p:cNvSpPr/>
          <p:nvPr/>
        </p:nvSpPr>
        <p:spPr>
          <a:xfrm>
            <a:off x="3270421" y="3459438"/>
            <a:ext cx="3896498" cy="1049448"/>
          </a:xfrm>
          <a:prstGeom prst="wedgeEllipseCallout">
            <a:avLst>
              <a:gd name="adj1" fmla="val -47748"/>
              <a:gd name="adj2" fmla="val -846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押すと「</a:t>
            </a:r>
            <a:r>
              <a:rPr lang="en-US" altLang="ja-JP" dirty="0" smtClean="0"/>
              <a:t>intercept is on</a:t>
            </a:r>
            <a:r>
              <a:rPr lang="ja-JP" altLang="en-US" dirty="0" smtClean="0"/>
              <a:t>」に</a:t>
            </a:r>
            <a:endParaRPr lang="en-US" altLang="ja-JP" dirty="0" smtClean="0"/>
          </a:p>
          <a:p>
            <a:pPr algn="ctr"/>
            <a:r>
              <a:rPr lang="ja-JP" altLang="en-US" dirty="0" smtClean="0"/>
              <a:t>切り替わる</a:t>
            </a:r>
            <a:endParaRPr lang="en-US" altLang="ja-JP" dirty="0" smtClean="0"/>
          </a:p>
        </p:txBody>
      </p:sp>
      <p:sp>
        <p:nvSpPr>
          <p:cNvPr id="12" name="テキスト ボックス 11"/>
          <p:cNvSpPr txBox="1"/>
          <p:nvPr/>
        </p:nvSpPr>
        <p:spPr>
          <a:xfrm>
            <a:off x="628650" y="1372187"/>
            <a:ext cx="7338060" cy="830997"/>
          </a:xfrm>
          <a:prstGeom prst="rect">
            <a:avLst/>
          </a:prstGeom>
          <a:noFill/>
        </p:spPr>
        <p:txBody>
          <a:bodyPr wrap="square" rtlCol="0">
            <a:spAutoFit/>
          </a:bodyPr>
          <a:lstStyle/>
          <a:p>
            <a:r>
              <a:rPr kumimoji="1" lang="en-US" altLang="ja-JP" sz="2400" dirty="0" smtClean="0"/>
              <a:t>Burp</a:t>
            </a:r>
            <a:r>
              <a:rPr kumimoji="1" lang="ja-JP" altLang="en-US" sz="2400" dirty="0" smtClean="0"/>
              <a:t>の画面を開き、</a:t>
            </a:r>
            <a:r>
              <a:rPr kumimoji="1" lang="en-US" altLang="ja-JP" sz="2400" dirty="0" smtClean="0"/>
              <a:t>Proxy</a:t>
            </a:r>
            <a:r>
              <a:rPr kumimoji="1" lang="ja-JP" altLang="en-US" sz="2400" dirty="0" smtClean="0"/>
              <a:t>→</a:t>
            </a:r>
            <a:r>
              <a:rPr kumimoji="1" lang="en-US" altLang="ja-JP" sz="2400" dirty="0" smtClean="0"/>
              <a:t>Intercept</a:t>
            </a:r>
            <a:r>
              <a:rPr lang="ja-JP" altLang="en-US" sz="2400" dirty="0" smtClean="0"/>
              <a:t>の順にタブを</a:t>
            </a:r>
            <a:endParaRPr kumimoji="1" lang="en-US" altLang="ja-JP" sz="2400" dirty="0" smtClean="0"/>
          </a:p>
          <a:p>
            <a:r>
              <a:rPr kumimoji="1" lang="ja-JP" altLang="en-US" sz="2400" dirty="0" smtClean="0"/>
              <a:t>クリックし、ボタンの「</a:t>
            </a:r>
            <a:r>
              <a:rPr kumimoji="1" lang="en-US" altLang="ja-JP" sz="2400" dirty="0" smtClean="0"/>
              <a:t>Intercept</a:t>
            </a:r>
            <a:r>
              <a:rPr lang="ja-JP" altLang="en-US" sz="2400" dirty="0" smtClean="0"/>
              <a:t> </a:t>
            </a:r>
            <a:r>
              <a:rPr lang="en-US" altLang="ja-JP" sz="2400" dirty="0" smtClean="0"/>
              <a:t>is </a:t>
            </a:r>
            <a:r>
              <a:rPr lang="en-US" altLang="ja-JP" sz="2400" dirty="0" smtClean="0"/>
              <a:t>on</a:t>
            </a:r>
            <a:r>
              <a:rPr lang="ja-JP" altLang="en-US" sz="2400" dirty="0" smtClean="0"/>
              <a:t>」を押す</a:t>
            </a:r>
            <a:endParaRPr kumimoji="1" lang="en-US" altLang="ja-JP" sz="2400" dirty="0" smtClean="0"/>
          </a:p>
        </p:txBody>
      </p:sp>
    </p:spTree>
    <p:extLst>
      <p:ext uri="{BB962C8B-B14F-4D97-AF65-F5344CB8AC3E}">
        <p14:creationId xmlns:p14="http://schemas.microsoft.com/office/powerpoint/2010/main" val="19287145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l="25949" t="12627" r="24588" b="19186"/>
          <a:stretch/>
        </p:blipFill>
        <p:spPr>
          <a:xfrm>
            <a:off x="1800987" y="2233177"/>
            <a:ext cx="5564886" cy="4594859"/>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通信内容の</a:t>
            </a:r>
            <a:r>
              <a:rPr lang="ja-JP" altLang="en-US" dirty="0" smtClean="0">
                <a:solidFill>
                  <a:schemeClr val="bg1"/>
                </a:solidFill>
              </a:rPr>
              <a:t>書き換え</a:t>
            </a:r>
            <a:endParaRPr kumimoji="1" lang="ja-JP" altLang="en-US" dirty="0">
              <a:solidFill>
                <a:schemeClr val="bg1"/>
              </a:solidFill>
            </a:endParaRPr>
          </a:p>
        </p:txBody>
      </p:sp>
      <p:sp>
        <p:nvSpPr>
          <p:cNvPr id="4" name="テキスト ボックス 3"/>
          <p:cNvSpPr txBox="1"/>
          <p:nvPr/>
        </p:nvSpPr>
        <p:spPr>
          <a:xfrm>
            <a:off x="457200" y="1230113"/>
            <a:ext cx="8068962" cy="954107"/>
          </a:xfrm>
          <a:prstGeom prst="rect">
            <a:avLst/>
          </a:prstGeom>
          <a:noFill/>
        </p:spPr>
        <p:txBody>
          <a:bodyPr wrap="square" rtlCol="0">
            <a:spAutoFit/>
          </a:bodyPr>
          <a:lstStyle/>
          <a:p>
            <a:r>
              <a:rPr lang="en-US" altLang="ja-JP" sz="2800" dirty="0" smtClean="0"/>
              <a:t>Add Entry</a:t>
            </a:r>
            <a:r>
              <a:rPr lang="ja-JP" altLang="en-US" sz="2800" dirty="0" smtClean="0"/>
              <a:t>ボタンを押すと、画面読み込み中のまま</a:t>
            </a:r>
            <a:endParaRPr lang="en-US" altLang="ja-JP" sz="2800" dirty="0" smtClean="0"/>
          </a:p>
          <a:p>
            <a:r>
              <a:rPr kumimoji="1" lang="ja-JP" altLang="en-US" sz="2800" dirty="0" smtClean="0"/>
              <a:t>動作がしなくなる</a:t>
            </a:r>
            <a:endParaRPr kumimoji="1" lang="ja-JP" altLang="en-US" sz="2800" dirty="0"/>
          </a:p>
        </p:txBody>
      </p:sp>
      <p:sp>
        <p:nvSpPr>
          <p:cNvPr id="9" name="正方形/長方形 8"/>
          <p:cNvSpPr/>
          <p:nvPr/>
        </p:nvSpPr>
        <p:spPr>
          <a:xfrm>
            <a:off x="4560570" y="5459988"/>
            <a:ext cx="58293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3028950" y="6210062"/>
            <a:ext cx="6858000" cy="400110"/>
          </a:xfrm>
          <a:prstGeom prst="rect">
            <a:avLst/>
          </a:prstGeom>
          <a:noFill/>
        </p:spPr>
        <p:txBody>
          <a:bodyPr wrap="square" rtlCol="0">
            <a:spAutoFit/>
          </a:bodyPr>
          <a:lstStyle/>
          <a:p>
            <a:r>
              <a:rPr lang="ja-JP" altLang="en-US" sz="2000" dirty="0"/>
              <a:t>読み込</a:t>
            </a:r>
            <a:r>
              <a:rPr lang="ja-JP" altLang="en-US" sz="2000" dirty="0" smtClean="0"/>
              <a:t>んだまま</a:t>
            </a:r>
            <a:r>
              <a:rPr lang="en-US" altLang="ja-JP" sz="2000" dirty="0" err="1" smtClean="0"/>
              <a:t>Badstore</a:t>
            </a:r>
            <a:r>
              <a:rPr lang="ja-JP" altLang="en-US" sz="2000" dirty="0" smtClean="0"/>
              <a:t>が動かなくなります</a:t>
            </a:r>
            <a:r>
              <a:rPr lang="en-US" altLang="ja-JP" sz="2000" dirty="0" smtClean="0"/>
              <a:t>!</a:t>
            </a:r>
            <a:endParaRPr kumimoji="1" lang="ja-JP" altLang="en-US" sz="2000" dirty="0"/>
          </a:p>
        </p:txBody>
      </p:sp>
    </p:spTree>
    <p:extLst>
      <p:ext uri="{BB962C8B-B14F-4D97-AF65-F5344CB8AC3E}">
        <p14:creationId xmlns:p14="http://schemas.microsoft.com/office/powerpoint/2010/main" val="21694311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t="5808" r="43193" b="35854"/>
          <a:stretch/>
        </p:blipFill>
        <p:spPr>
          <a:xfrm>
            <a:off x="718081" y="1783081"/>
            <a:ext cx="7707837" cy="4741064"/>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通信内容の</a:t>
            </a:r>
            <a:r>
              <a:rPr lang="ja-JP" altLang="en-US" dirty="0" smtClean="0">
                <a:solidFill>
                  <a:schemeClr val="bg1"/>
                </a:solidFill>
              </a:rPr>
              <a:t>書き換え</a:t>
            </a:r>
            <a:endParaRPr kumimoji="1" lang="ja-JP" altLang="en-US" dirty="0">
              <a:solidFill>
                <a:schemeClr val="bg1"/>
              </a:solidFill>
            </a:endParaRPr>
          </a:p>
        </p:txBody>
      </p:sp>
      <p:sp>
        <p:nvSpPr>
          <p:cNvPr id="6" name="テキスト ボックス 5"/>
          <p:cNvSpPr txBox="1"/>
          <p:nvPr/>
        </p:nvSpPr>
        <p:spPr>
          <a:xfrm>
            <a:off x="718081" y="1040309"/>
            <a:ext cx="6858000" cy="461665"/>
          </a:xfrm>
          <a:prstGeom prst="rect">
            <a:avLst/>
          </a:prstGeom>
          <a:noFill/>
        </p:spPr>
        <p:txBody>
          <a:bodyPr wrap="square" rtlCol="0">
            <a:spAutoFit/>
          </a:bodyPr>
          <a:lstStyle/>
          <a:p>
            <a:r>
              <a:rPr lang="en-US" altLang="ja-JP" sz="2400" dirty="0" smtClean="0"/>
              <a:t>Burp</a:t>
            </a:r>
            <a:r>
              <a:rPr lang="ja-JP" altLang="en-US" sz="2400" dirty="0" smtClean="0"/>
              <a:t>を見てみると投稿内容が</a:t>
            </a:r>
            <a:r>
              <a:rPr lang="ja-JP" altLang="en-US" sz="2400" dirty="0" smtClean="0"/>
              <a:t>出ている</a:t>
            </a:r>
            <a:endParaRPr kumimoji="1" lang="ja-JP" altLang="en-US" sz="2400" dirty="0"/>
          </a:p>
        </p:txBody>
      </p:sp>
      <p:sp>
        <p:nvSpPr>
          <p:cNvPr id="7" name="正方形/長方形 6"/>
          <p:cNvSpPr/>
          <p:nvPr/>
        </p:nvSpPr>
        <p:spPr>
          <a:xfrm flipV="1">
            <a:off x="2690141" y="4769708"/>
            <a:ext cx="975698" cy="29590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657203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t="5556" r="44101" b="43683"/>
          <a:stretch/>
        </p:blipFill>
        <p:spPr>
          <a:xfrm>
            <a:off x="793805" y="2308860"/>
            <a:ext cx="7628353" cy="4149089"/>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通信内容の</a:t>
            </a:r>
            <a:r>
              <a:rPr lang="ja-JP" altLang="en-US" dirty="0" smtClean="0">
                <a:solidFill>
                  <a:schemeClr val="bg1"/>
                </a:solidFill>
              </a:rPr>
              <a:t>書き換え</a:t>
            </a:r>
            <a:endParaRPr kumimoji="1" lang="ja-JP" altLang="en-US" dirty="0">
              <a:solidFill>
                <a:schemeClr val="bg1"/>
              </a:solidFill>
            </a:endParaRPr>
          </a:p>
        </p:txBody>
      </p:sp>
      <p:sp>
        <p:nvSpPr>
          <p:cNvPr id="4" name="テキスト ボックス 3"/>
          <p:cNvSpPr txBox="1"/>
          <p:nvPr/>
        </p:nvSpPr>
        <p:spPr>
          <a:xfrm>
            <a:off x="948690" y="1154430"/>
            <a:ext cx="7189470" cy="400110"/>
          </a:xfrm>
          <a:prstGeom prst="rect">
            <a:avLst/>
          </a:prstGeom>
          <a:noFill/>
        </p:spPr>
        <p:txBody>
          <a:bodyPr wrap="square" rtlCol="0">
            <a:spAutoFit/>
          </a:bodyPr>
          <a:lstStyle/>
          <a:p>
            <a:r>
              <a:rPr kumimoji="1" lang="ja-JP" altLang="en-US" sz="2000" dirty="0" smtClean="0"/>
              <a:t>下に表示されている</a:t>
            </a:r>
            <a:r>
              <a:rPr kumimoji="1" lang="en-US" altLang="ja-JP" sz="2000" dirty="0" smtClean="0"/>
              <a:t>comments</a:t>
            </a:r>
            <a:r>
              <a:rPr kumimoji="1" lang="ja-JP" altLang="en-US" sz="2000" dirty="0" smtClean="0"/>
              <a:t>の部分を</a:t>
            </a:r>
            <a:r>
              <a:rPr kumimoji="1" lang="ja-JP" altLang="en-US" sz="2000" dirty="0" smtClean="0"/>
              <a:t>好きな内容に書き換える</a:t>
            </a:r>
            <a:endParaRPr kumimoji="1" lang="ja-JP" altLang="en-US" sz="2000" dirty="0"/>
          </a:p>
        </p:txBody>
      </p:sp>
      <p:sp>
        <p:nvSpPr>
          <p:cNvPr id="6" name="正方形/長方形 5"/>
          <p:cNvSpPr/>
          <p:nvPr/>
        </p:nvSpPr>
        <p:spPr>
          <a:xfrm>
            <a:off x="2654666" y="3078996"/>
            <a:ext cx="854343"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flipV="1">
            <a:off x="2344151" y="5296930"/>
            <a:ext cx="1387589" cy="29590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形吹き出し 7"/>
          <p:cNvSpPr/>
          <p:nvPr/>
        </p:nvSpPr>
        <p:spPr>
          <a:xfrm>
            <a:off x="4846320" y="3273306"/>
            <a:ext cx="2526030" cy="1748790"/>
          </a:xfrm>
          <a:prstGeom prst="wedgeEllipseCallout">
            <a:avLst>
              <a:gd name="adj1" fmla="val -100471"/>
              <a:gd name="adj2" fmla="val -505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書き換えたら押してください</a:t>
            </a:r>
            <a:endParaRPr kumimoji="1" lang="ja-JP" altLang="en-US" dirty="0"/>
          </a:p>
        </p:txBody>
      </p:sp>
    </p:spTree>
    <p:extLst>
      <p:ext uri="{BB962C8B-B14F-4D97-AF65-F5344CB8AC3E}">
        <p14:creationId xmlns:p14="http://schemas.microsoft.com/office/powerpoint/2010/main" val="33948250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コンテンツ プレースホルダー 1"/>
          <p:cNvPicPr>
            <a:picLocks noGrp="1" noChangeAspect="1"/>
          </p:cNvPicPr>
          <p:nvPr>
            <p:ph idx="1"/>
          </p:nvPr>
        </p:nvPicPr>
        <p:blipFill rotWithShape="1">
          <a:blip r:embed="rId2">
            <a:extLst>
              <a:ext uri="{28A0092B-C50C-407E-A947-70E740481C1C}">
                <a14:useLocalDpi xmlns:a14="http://schemas.microsoft.com/office/drawing/2010/main" val="0"/>
              </a:ext>
            </a:extLst>
          </a:blip>
          <a:srcRect l="25949" t="12627" r="24890" b="19692"/>
          <a:stretch/>
        </p:blipFill>
        <p:spPr>
          <a:xfrm>
            <a:off x="1731644" y="1988821"/>
            <a:ext cx="5680711" cy="4684400"/>
          </a:xfrm>
        </p:spPr>
      </p:pic>
      <p:sp>
        <p:nvSpPr>
          <p:cNvPr id="5" name="タイトル 1"/>
          <p:cNvSpPr>
            <a:spLocks noGrp="1"/>
          </p:cNvSpPr>
          <p:nvPr>
            <p:ph type="title"/>
          </p:nvPr>
        </p:nvSpPr>
        <p:spPr>
          <a:xfrm>
            <a:off x="457200" y="274638"/>
            <a:ext cx="8229600" cy="674268"/>
          </a:xfrm>
        </p:spPr>
        <p:txBody>
          <a:bodyPr/>
          <a:lstStyle/>
          <a:p>
            <a:pPr algn="l"/>
            <a:r>
              <a:rPr lang="ja-JP" altLang="en-US" dirty="0">
                <a:solidFill>
                  <a:schemeClr val="bg1"/>
                </a:solidFill>
              </a:rPr>
              <a:t>通信内容の</a:t>
            </a:r>
            <a:r>
              <a:rPr lang="ja-JP" altLang="en-US" dirty="0" smtClean="0">
                <a:solidFill>
                  <a:schemeClr val="bg1"/>
                </a:solidFill>
              </a:rPr>
              <a:t>書き換え</a:t>
            </a:r>
            <a:endParaRPr kumimoji="1" lang="ja-JP" altLang="en-US" dirty="0">
              <a:solidFill>
                <a:schemeClr val="bg1"/>
              </a:solidFill>
            </a:endParaRPr>
          </a:p>
        </p:txBody>
      </p:sp>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t="21139" b="1"/>
          <a:stretch/>
        </p:blipFill>
        <p:spPr>
          <a:xfrm>
            <a:off x="2983230" y="2777490"/>
            <a:ext cx="4175988" cy="2214837"/>
          </a:xfrm>
          <a:prstGeom prst="rect">
            <a:avLst/>
          </a:prstGeom>
        </p:spPr>
      </p:pic>
      <p:sp>
        <p:nvSpPr>
          <p:cNvPr id="7" name="テキスト ボックス 6"/>
          <p:cNvSpPr txBox="1"/>
          <p:nvPr/>
        </p:nvSpPr>
        <p:spPr>
          <a:xfrm>
            <a:off x="1120139" y="1188720"/>
            <a:ext cx="7274217" cy="523220"/>
          </a:xfrm>
          <a:prstGeom prst="rect">
            <a:avLst/>
          </a:prstGeom>
          <a:noFill/>
        </p:spPr>
        <p:txBody>
          <a:bodyPr wrap="square" rtlCol="0">
            <a:spAutoFit/>
          </a:bodyPr>
          <a:lstStyle/>
          <a:p>
            <a:r>
              <a:rPr kumimoji="1" lang="ja-JP" altLang="en-US" sz="2800" dirty="0" smtClean="0"/>
              <a:t>書き換えた内容</a:t>
            </a:r>
            <a:r>
              <a:rPr kumimoji="1" lang="ja-JP" altLang="en-US" sz="2800" dirty="0" smtClean="0"/>
              <a:t>がブラウザに表示される</a:t>
            </a:r>
            <a:endParaRPr kumimoji="1" lang="ja-JP" altLang="en-US" sz="2800" dirty="0"/>
          </a:p>
        </p:txBody>
      </p:sp>
      <p:sp>
        <p:nvSpPr>
          <p:cNvPr id="8" name="正方形/長方形 7"/>
          <p:cNvSpPr/>
          <p:nvPr/>
        </p:nvSpPr>
        <p:spPr>
          <a:xfrm>
            <a:off x="2983230" y="5589270"/>
            <a:ext cx="3731133" cy="6318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556342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200" y="274638"/>
            <a:ext cx="8229600" cy="674268"/>
          </a:xfrm>
        </p:spPr>
        <p:txBody>
          <a:bodyPr/>
          <a:lstStyle/>
          <a:p>
            <a:pPr algn="l"/>
            <a:r>
              <a:rPr kumimoji="1" lang="ja-JP" altLang="en-US" dirty="0" smtClean="0">
                <a:solidFill>
                  <a:schemeClr val="bg1"/>
                </a:solidFill>
              </a:rPr>
              <a:t>これができると何がまずいのか</a:t>
            </a:r>
            <a:endParaRPr kumimoji="1" lang="ja-JP" altLang="en-US" dirty="0">
              <a:solidFill>
                <a:schemeClr val="bg1"/>
              </a:solidFill>
            </a:endParaRPr>
          </a:p>
        </p:txBody>
      </p:sp>
      <p:sp>
        <p:nvSpPr>
          <p:cNvPr id="6" name="コンテンツ プレースホルダー 5"/>
          <p:cNvSpPr>
            <a:spLocks noGrp="1"/>
          </p:cNvSpPr>
          <p:nvPr>
            <p:ph idx="1"/>
          </p:nvPr>
        </p:nvSpPr>
        <p:spPr>
          <a:xfrm>
            <a:off x="457200" y="1600200"/>
            <a:ext cx="8229600" cy="5039497"/>
          </a:xfrm>
        </p:spPr>
        <p:txBody>
          <a:bodyPr/>
          <a:lstStyle/>
          <a:p>
            <a:r>
              <a:rPr lang="ja-JP" altLang="en-US" sz="3600" dirty="0" smtClean="0"/>
              <a:t>送る</a:t>
            </a:r>
            <a:r>
              <a:rPr lang="ja-JP" altLang="en-US" sz="3600" dirty="0"/>
              <a:t>前</a:t>
            </a:r>
            <a:r>
              <a:rPr lang="ja-JP" altLang="en-US" sz="3600" dirty="0" smtClean="0"/>
              <a:t>に内容をチェックする様なページがあったとする</a:t>
            </a:r>
            <a:endParaRPr lang="en-US" altLang="ja-JP" sz="3600" dirty="0" smtClean="0"/>
          </a:p>
          <a:p>
            <a:r>
              <a:rPr lang="ja-JP" altLang="en-US" sz="3600" dirty="0" smtClean="0"/>
              <a:t>送った後に内容を書き換えられることはシステムを作った人は</a:t>
            </a:r>
            <a:r>
              <a:rPr lang="ja-JP" altLang="en-US" sz="3600" u="sng" dirty="0" smtClean="0">
                <a:solidFill>
                  <a:srgbClr val="FF0000"/>
                </a:solidFill>
              </a:rPr>
              <a:t>想定していない</a:t>
            </a:r>
            <a:r>
              <a:rPr lang="ja-JP" altLang="en-US" sz="3600" dirty="0" smtClean="0"/>
              <a:t>（場合が多い）</a:t>
            </a:r>
            <a:endParaRPr kumimoji="1" lang="ja-JP" altLang="en-US" sz="3600" dirty="0"/>
          </a:p>
        </p:txBody>
      </p:sp>
      <p:pic>
        <p:nvPicPr>
          <p:cNvPr id="12292" name="Picture 4" descr="https://4.bp.blogspot.com/-6Z_bn3OBtt8/XAnvVYu5lsI/AAAAAAABQnQ/-Tv5U4Hbxt44cIRVfhFRJZrQ5qgNLgsowCLcBGAs/s800/business_woman3_1_ques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3810" y="5115696"/>
            <a:ext cx="1210237" cy="164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8979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199" y="345583"/>
            <a:ext cx="8552793" cy="560934"/>
          </a:xfrm>
        </p:spPr>
        <p:txBody>
          <a:bodyPr/>
          <a:lstStyle/>
          <a:p>
            <a:pPr algn="l"/>
            <a:r>
              <a:rPr lang="ja-JP" altLang="en-US" dirty="0">
                <a:solidFill>
                  <a:schemeClr val="bg1"/>
                </a:solidFill>
              </a:rPr>
              <a:t>突然</a:t>
            </a:r>
            <a:r>
              <a:rPr lang="ja-JP" altLang="en-US" dirty="0" smtClean="0">
                <a:solidFill>
                  <a:schemeClr val="bg1"/>
                </a:solidFill>
              </a:rPr>
              <a:t>ですが</a:t>
            </a:r>
            <a:r>
              <a:rPr lang="en-US" altLang="ja-JP" dirty="0" smtClean="0">
                <a:solidFill>
                  <a:schemeClr val="bg1"/>
                </a:solidFill>
              </a:rPr>
              <a:t>…</a:t>
            </a:r>
            <a:endParaRPr kumimoji="1" lang="ja-JP" altLang="en-US" dirty="0">
              <a:solidFill>
                <a:schemeClr val="bg1"/>
              </a:solidFill>
            </a:endParaRPr>
          </a:p>
        </p:txBody>
      </p:sp>
      <p:sp>
        <p:nvSpPr>
          <p:cNvPr id="3" name="コンテンツ プレースホルダー 2"/>
          <p:cNvSpPr>
            <a:spLocks noGrp="1"/>
          </p:cNvSpPr>
          <p:nvPr>
            <p:ph idx="1"/>
          </p:nvPr>
        </p:nvSpPr>
        <p:spPr>
          <a:xfrm>
            <a:off x="457199" y="1600200"/>
            <a:ext cx="8229600" cy="539151"/>
          </a:xfrm>
        </p:spPr>
        <p:txBody>
          <a:bodyPr/>
          <a:lstStyle/>
          <a:p>
            <a:pPr marL="0" lvl="0" indent="0">
              <a:buNone/>
            </a:pPr>
            <a:r>
              <a:rPr lang="ja-JP" altLang="en-US" dirty="0">
                <a:solidFill>
                  <a:prstClr val="black"/>
                </a:solidFill>
              </a:rPr>
              <a:t>皆</a:t>
            </a:r>
            <a:r>
              <a:rPr lang="ja-JP" altLang="en-US" dirty="0" smtClean="0">
                <a:solidFill>
                  <a:prstClr val="black"/>
                </a:solidFill>
              </a:rPr>
              <a:t>さんはネット被害にあったことはありますか？</a:t>
            </a:r>
            <a:endParaRPr lang="ja-JP" altLang="en-US" dirty="0">
              <a:solidFill>
                <a:prstClr val="black"/>
              </a:solidFill>
            </a:endParaRPr>
          </a:p>
        </p:txBody>
      </p:sp>
      <p:sp>
        <p:nvSpPr>
          <p:cNvPr id="5" name="爆発 2 4"/>
          <p:cNvSpPr/>
          <p:nvPr/>
        </p:nvSpPr>
        <p:spPr>
          <a:xfrm>
            <a:off x="1069675" y="2316193"/>
            <a:ext cx="6607834" cy="3131388"/>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US" altLang="ja-JP" sz="4400" dirty="0" smtClean="0"/>
          </a:p>
        </p:txBody>
      </p:sp>
      <p:sp>
        <p:nvSpPr>
          <p:cNvPr id="6" name="テキスト ボックス 5"/>
          <p:cNvSpPr txBox="1"/>
          <p:nvPr/>
        </p:nvSpPr>
        <p:spPr>
          <a:xfrm rot="21021837">
            <a:off x="2717321" y="3527943"/>
            <a:ext cx="2803585" cy="707886"/>
          </a:xfrm>
          <a:prstGeom prst="rect">
            <a:avLst/>
          </a:prstGeom>
          <a:noFill/>
        </p:spPr>
        <p:txBody>
          <a:bodyPr wrap="square" rtlCol="0">
            <a:spAutoFit/>
          </a:bodyPr>
          <a:lstStyle/>
          <a:p>
            <a:r>
              <a:rPr kumimoji="1" lang="ja-JP" altLang="en-US" sz="4000" dirty="0" smtClean="0">
                <a:solidFill>
                  <a:schemeClr val="bg1"/>
                </a:solidFill>
              </a:rPr>
              <a:t>ないです</a:t>
            </a:r>
            <a:r>
              <a:rPr lang="ja-JP" altLang="en-US" sz="4000" dirty="0">
                <a:solidFill>
                  <a:schemeClr val="bg1"/>
                </a:solidFill>
              </a:rPr>
              <a:t>！</a:t>
            </a:r>
            <a:endParaRPr kumimoji="1" lang="ja-JP" altLang="en-US" sz="4000" dirty="0">
              <a:solidFill>
                <a:schemeClr val="bg1"/>
              </a:solidFill>
            </a:endParaRPr>
          </a:p>
        </p:txBody>
      </p:sp>
    </p:spTree>
    <p:extLst>
      <p:ext uri="{BB962C8B-B14F-4D97-AF65-F5344CB8AC3E}">
        <p14:creationId xmlns:p14="http://schemas.microsoft.com/office/powerpoint/2010/main" val="66504389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200" y="274638"/>
            <a:ext cx="8229600" cy="674268"/>
          </a:xfrm>
        </p:spPr>
        <p:txBody>
          <a:bodyPr/>
          <a:lstStyle/>
          <a:p>
            <a:pPr algn="l"/>
            <a:r>
              <a:rPr kumimoji="1" lang="ja-JP" altLang="en-US" dirty="0" smtClean="0">
                <a:solidFill>
                  <a:schemeClr val="bg1"/>
                </a:solidFill>
              </a:rPr>
              <a:t>これができると何がまずいのか</a:t>
            </a:r>
            <a:endParaRPr kumimoji="1" lang="ja-JP" altLang="en-US" dirty="0">
              <a:solidFill>
                <a:schemeClr val="bg1"/>
              </a:solidFill>
            </a:endParaRPr>
          </a:p>
        </p:txBody>
      </p:sp>
      <p:sp>
        <p:nvSpPr>
          <p:cNvPr id="6" name="コンテンツ プレースホルダー 5"/>
          <p:cNvSpPr>
            <a:spLocks noGrp="1"/>
          </p:cNvSpPr>
          <p:nvPr>
            <p:ph idx="1"/>
          </p:nvPr>
        </p:nvSpPr>
        <p:spPr>
          <a:xfrm>
            <a:off x="457200" y="1600200"/>
            <a:ext cx="8229600" cy="5039497"/>
          </a:xfrm>
        </p:spPr>
        <p:txBody>
          <a:bodyPr/>
          <a:lstStyle/>
          <a:p>
            <a:r>
              <a:rPr lang="ja-JP" altLang="en-US" sz="3600" dirty="0" smtClean="0"/>
              <a:t>つまり、システムを作った人が</a:t>
            </a:r>
            <a:r>
              <a:rPr lang="ja-JP" altLang="en-US" sz="3600" u="sng" dirty="0" smtClean="0">
                <a:solidFill>
                  <a:srgbClr val="FF0000"/>
                </a:solidFill>
              </a:rPr>
              <a:t>許可していない動作</a:t>
            </a:r>
            <a:r>
              <a:rPr lang="ja-JP" altLang="en-US" sz="3600" dirty="0" smtClean="0"/>
              <a:t>ができてしまう</a:t>
            </a:r>
            <a:endParaRPr lang="en-US" altLang="ja-JP" sz="3600" dirty="0" smtClean="0"/>
          </a:p>
          <a:p>
            <a:pPr lvl="1"/>
            <a:r>
              <a:rPr lang="ja-JP" altLang="en-US" sz="3600" dirty="0"/>
              <a:t>例えば</a:t>
            </a:r>
            <a:r>
              <a:rPr lang="ja-JP" altLang="en-US" sz="3600" dirty="0" smtClean="0"/>
              <a:t>、残高足りないのにショッピングサイトで買い物できちゃったりとか</a:t>
            </a:r>
            <a:endParaRPr lang="en-US" altLang="ja-JP" sz="3600" dirty="0" smtClean="0"/>
          </a:p>
          <a:p>
            <a:pPr lvl="1"/>
            <a:r>
              <a:rPr kumimoji="1" lang="ja-JP" altLang="en-US" sz="3600" dirty="0" smtClean="0"/>
              <a:t>インターネットバンキングの振込機能でマイナスの値を振り込んでみたりとか</a:t>
            </a:r>
            <a:endParaRPr kumimoji="1" lang="ja-JP" altLang="en-US" sz="3600" dirty="0"/>
          </a:p>
        </p:txBody>
      </p:sp>
      <p:pic>
        <p:nvPicPr>
          <p:cNvPr id="4" name="Picture 2" descr="https://3.bp.blogspot.com/-QcDbWqQ448I/XAnvUT4TMDI/AAAAAAABQnE/_H4XzC4E93AEU2Y7fHMDBjri1drdyuAPQCLcBGAs/s800/business_woman2_2_sh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720" y="5164899"/>
            <a:ext cx="1246280" cy="169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5840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29048" y="2646406"/>
            <a:ext cx="7739450" cy="3655541"/>
          </a:xfrm>
        </p:spPr>
        <p:txBody>
          <a:bodyPr/>
          <a:lstStyle/>
          <a:p>
            <a:pPr marL="0" lvl="0" indent="0" algn="ctr">
              <a:buNone/>
            </a:pPr>
            <a:r>
              <a:rPr lang="ja-JP" altLang="en-US" sz="14000" dirty="0" smtClean="0">
                <a:solidFill>
                  <a:prstClr val="black"/>
                </a:solidFill>
              </a:rPr>
              <a:t>まとめ</a:t>
            </a:r>
            <a:endParaRPr lang="ja-JP" altLang="en-US" sz="14000" dirty="0">
              <a:solidFill>
                <a:prstClr val="black"/>
              </a:solidFill>
            </a:endParaRPr>
          </a:p>
        </p:txBody>
      </p:sp>
    </p:spTree>
    <p:extLst>
      <p:ext uri="{BB962C8B-B14F-4D97-AF65-F5344CB8AC3E}">
        <p14:creationId xmlns:p14="http://schemas.microsoft.com/office/powerpoint/2010/main" val="12762974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91114"/>
            <a:ext cx="8229600" cy="648000"/>
          </a:xfrm>
        </p:spPr>
        <p:txBody>
          <a:bodyPr/>
          <a:lstStyle/>
          <a:p>
            <a:pPr algn="l"/>
            <a:r>
              <a:rPr kumimoji="1" lang="ja-JP" altLang="en-US" dirty="0" smtClean="0">
                <a:solidFill>
                  <a:schemeClr val="bg1"/>
                </a:solidFill>
              </a:rPr>
              <a:t>まとめ</a:t>
            </a:r>
            <a:endParaRPr kumimoji="1" lang="ja-JP" altLang="en-US" dirty="0">
              <a:solidFill>
                <a:schemeClr val="bg1"/>
              </a:solidFill>
            </a:endParaRPr>
          </a:p>
        </p:txBody>
      </p:sp>
      <p:sp>
        <p:nvSpPr>
          <p:cNvPr id="3" name="コンテンツ プレースホルダー 2"/>
          <p:cNvSpPr>
            <a:spLocks noGrp="1"/>
          </p:cNvSpPr>
          <p:nvPr>
            <p:ph idx="1"/>
          </p:nvPr>
        </p:nvSpPr>
        <p:spPr/>
        <p:txBody>
          <a:bodyPr/>
          <a:lstStyle/>
          <a:p>
            <a:r>
              <a:rPr kumimoji="1" lang="ja-JP" altLang="en-US" sz="3600" dirty="0" smtClean="0"/>
              <a:t>脆弱性検査とは</a:t>
            </a:r>
            <a:r>
              <a:rPr lang="ja-JP" altLang="en-US" sz="3600" dirty="0" smtClean="0"/>
              <a:t>システムに弱い（脆弱性のある）部分がないか調査すること</a:t>
            </a:r>
            <a:endParaRPr kumimoji="1" lang="en-US" altLang="ja-JP" sz="3600" dirty="0" smtClean="0"/>
          </a:p>
          <a:p>
            <a:r>
              <a:rPr kumimoji="1" lang="ja-JP" altLang="en-US" sz="3600" dirty="0" smtClean="0"/>
              <a:t>脆弱性検査環境はネットから無料で準備できる</a:t>
            </a:r>
          </a:p>
          <a:p>
            <a:r>
              <a:rPr kumimoji="1" lang="ja-JP" altLang="en-US" sz="3600" dirty="0" smtClean="0"/>
              <a:t>送る内容を書き換えることで、システムを作る人が想定していない挙動を引き起こすことができてしまう</a:t>
            </a:r>
            <a:endParaRPr kumimoji="1" lang="ja-JP" altLang="en-US" sz="3600" dirty="0"/>
          </a:p>
        </p:txBody>
      </p:sp>
    </p:spTree>
    <p:extLst>
      <p:ext uri="{BB962C8B-B14F-4D97-AF65-F5344CB8AC3E}">
        <p14:creationId xmlns:p14="http://schemas.microsoft.com/office/powerpoint/2010/main" val="12691608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29048" y="2646406"/>
            <a:ext cx="7739450" cy="3655541"/>
          </a:xfrm>
        </p:spPr>
        <p:txBody>
          <a:bodyPr/>
          <a:lstStyle/>
          <a:p>
            <a:pPr marL="0" lvl="0" indent="0" algn="ctr">
              <a:buNone/>
            </a:pPr>
            <a:r>
              <a:rPr lang="ja-JP" altLang="en-US" sz="14000" dirty="0" smtClean="0">
                <a:solidFill>
                  <a:prstClr val="black"/>
                </a:solidFill>
              </a:rPr>
              <a:t>次回予告</a:t>
            </a:r>
            <a:endParaRPr lang="ja-JP" altLang="en-US" sz="14000" dirty="0">
              <a:solidFill>
                <a:prstClr val="black"/>
              </a:solidFill>
            </a:endParaRPr>
          </a:p>
        </p:txBody>
      </p:sp>
    </p:spTree>
    <p:extLst>
      <p:ext uri="{BB962C8B-B14F-4D97-AF65-F5344CB8AC3E}">
        <p14:creationId xmlns:p14="http://schemas.microsoft.com/office/powerpoint/2010/main" val="275470639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91114"/>
            <a:ext cx="8229600" cy="648000"/>
          </a:xfrm>
        </p:spPr>
        <p:txBody>
          <a:bodyPr/>
          <a:lstStyle/>
          <a:p>
            <a:pPr algn="l"/>
            <a:r>
              <a:rPr kumimoji="1" lang="ja-JP" altLang="en-US" dirty="0" smtClean="0">
                <a:solidFill>
                  <a:schemeClr val="bg1"/>
                </a:solidFill>
              </a:rPr>
              <a:t>次回予告</a:t>
            </a:r>
            <a:endParaRPr kumimoji="1" lang="ja-JP" altLang="en-US" dirty="0">
              <a:solidFill>
                <a:schemeClr val="bg1"/>
              </a:solidFill>
            </a:endParaRPr>
          </a:p>
        </p:txBody>
      </p:sp>
      <p:sp>
        <p:nvSpPr>
          <p:cNvPr id="3" name="コンテンツ プレースホルダー 2"/>
          <p:cNvSpPr>
            <a:spLocks noGrp="1"/>
          </p:cNvSpPr>
          <p:nvPr>
            <p:ph idx="1"/>
          </p:nvPr>
        </p:nvSpPr>
        <p:spPr/>
        <p:txBody>
          <a:bodyPr/>
          <a:lstStyle/>
          <a:p>
            <a:r>
              <a:rPr kumimoji="1" lang="en-US" altLang="ja-JP" sz="3600" dirty="0" smtClean="0"/>
              <a:t>Burp</a:t>
            </a:r>
            <a:r>
              <a:rPr kumimoji="1" lang="ja-JP" altLang="en-US" sz="3600" dirty="0" smtClean="0"/>
              <a:t>の仕組み詳細</a:t>
            </a:r>
            <a:endParaRPr lang="en-US" altLang="ja-JP" sz="3600" dirty="0" smtClean="0"/>
          </a:p>
          <a:p>
            <a:r>
              <a:rPr kumimoji="1" lang="ja-JP" altLang="en-US" sz="3600" dirty="0"/>
              <a:t>ブラウザ</a:t>
            </a:r>
            <a:r>
              <a:rPr kumimoji="1" lang="ja-JP" altLang="en-US" sz="3600" dirty="0" smtClean="0"/>
              <a:t>での通信について</a:t>
            </a:r>
            <a:endParaRPr kumimoji="1" lang="en-US" altLang="ja-JP" sz="3600" dirty="0" smtClean="0"/>
          </a:p>
          <a:p>
            <a:r>
              <a:rPr lang="ja-JP" altLang="en-US" sz="3600" dirty="0" smtClean="0"/>
              <a:t>情報漏えいにつながる脆弱性</a:t>
            </a:r>
            <a:endParaRPr lang="en-US" altLang="ja-JP" sz="3600" dirty="0" smtClean="0"/>
          </a:p>
          <a:p>
            <a:pPr marL="0" indent="0">
              <a:buNone/>
            </a:pPr>
            <a:r>
              <a:rPr kumimoji="1" lang="ja-JP" altLang="en-US" sz="3600" dirty="0"/>
              <a:t>　</a:t>
            </a:r>
            <a:r>
              <a:rPr kumimoji="1" lang="ja-JP" altLang="en-US" sz="3600" dirty="0" smtClean="0"/>
              <a:t>（</a:t>
            </a:r>
            <a:r>
              <a:rPr kumimoji="1" lang="en-US" altLang="ja-JP" sz="3600" dirty="0" smtClean="0"/>
              <a:t>SQL</a:t>
            </a:r>
            <a:r>
              <a:rPr kumimoji="1" lang="ja-JP" altLang="en-US" sz="3600" dirty="0" smtClean="0"/>
              <a:t>インジェクション）</a:t>
            </a:r>
            <a:endParaRPr kumimoji="1" lang="en-US" altLang="ja-JP" sz="3600" dirty="0" smtClean="0"/>
          </a:p>
          <a:p>
            <a:endParaRPr kumimoji="1" lang="ja-JP" altLang="en-US" sz="3600" dirty="0"/>
          </a:p>
        </p:txBody>
      </p:sp>
    </p:spTree>
    <p:extLst>
      <p:ext uri="{BB962C8B-B14F-4D97-AF65-F5344CB8AC3E}">
        <p14:creationId xmlns:p14="http://schemas.microsoft.com/office/powerpoint/2010/main" val="1780401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29048" y="1204784"/>
            <a:ext cx="7739450" cy="3655541"/>
          </a:xfrm>
        </p:spPr>
        <p:txBody>
          <a:bodyPr/>
          <a:lstStyle/>
          <a:p>
            <a:pPr marL="0" lvl="0" indent="0" algn="ctr">
              <a:buNone/>
            </a:pPr>
            <a:r>
              <a:rPr lang="ja-JP" altLang="en-US" sz="4800" dirty="0" smtClean="0">
                <a:solidFill>
                  <a:prstClr val="black"/>
                </a:solidFill>
              </a:rPr>
              <a:t>ご</a:t>
            </a:r>
            <a:r>
              <a:rPr lang="ja-JP" altLang="en-US" sz="4800" dirty="0">
                <a:solidFill>
                  <a:prstClr val="black"/>
                </a:solidFill>
              </a:rPr>
              <a:t>清聴ありがとうございました</a:t>
            </a:r>
            <a:endParaRPr lang="ja-JP" altLang="en-US" sz="4800" dirty="0">
              <a:solidFill>
                <a:prstClr val="black"/>
              </a:solidFill>
            </a:endParaRPr>
          </a:p>
        </p:txBody>
      </p:sp>
      <p:pic>
        <p:nvPicPr>
          <p:cNvPr id="15362" name="Picture 2" descr="åº§ç¤¼ã®ã¤ã©ã¹ãï¼ç·æ§ï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8038" y="1812325"/>
            <a:ext cx="4761470" cy="476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184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00147"/>
          </a:xfrm>
        </p:spPr>
        <p:txBody>
          <a:bodyPr/>
          <a:lstStyle/>
          <a:p>
            <a:pPr algn="l"/>
            <a:r>
              <a:rPr kumimoji="1" lang="ja-JP" altLang="en-US" dirty="0" smtClean="0">
                <a:solidFill>
                  <a:schemeClr val="bg1"/>
                </a:solidFill>
              </a:rPr>
              <a:t>セキュリティのイメージ</a:t>
            </a:r>
            <a:endParaRPr kumimoji="1" lang="ja-JP" altLang="en-US" dirty="0">
              <a:solidFill>
                <a:schemeClr val="bg1"/>
              </a:solidFill>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377" y="1197995"/>
            <a:ext cx="7297947" cy="5473460"/>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18" y="3264394"/>
            <a:ext cx="1531016" cy="2639683"/>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52" y="3891245"/>
            <a:ext cx="1531016" cy="263968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82" y="3819360"/>
            <a:ext cx="1531016" cy="2639683"/>
          </a:xfrm>
          <a:prstGeom prst="rect">
            <a:avLst/>
          </a:prstGeom>
        </p:spPr>
      </p:pic>
      <p:pic>
        <p:nvPicPr>
          <p:cNvPr id="9" name="図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13" y="2249352"/>
            <a:ext cx="1531016" cy="2639683"/>
          </a:xfrm>
          <a:prstGeom prst="rect">
            <a:avLst/>
          </a:prstGeom>
        </p:spPr>
      </p:pic>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908" y="817906"/>
            <a:ext cx="1289501" cy="2223278"/>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982" y="1085958"/>
            <a:ext cx="1960318" cy="2326787"/>
          </a:xfrm>
          <a:prstGeom prst="rect">
            <a:avLst/>
          </a:prstGeom>
        </p:spPr>
      </p:pic>
    </p:spTree>
    <p:extLst>
      <p:ext uri="{BB962C8B-B14F-4D97-AF65-F5344CB8AC3E}">
        <p14:creationId xmlns:p14="http://schemas.microsoft.com/office/powerpoint/2010/main" val="186952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758" y="2864887"/>
            <a:ext cx="2161844" cy="3013023"/>
          </a:xfrm>
          <a:prstGeom prst="rect">
            <a:avLst/>
          </a:prstGeom>
        </p:spPr>
      </p:pic>
      <p:sp>
        <p:nvSpPr>
          <p:cNvPr id="2" name="タイトル 1"/>
          <p:cNvSpPr>
            <a:spLocks noGrp="1"/>
          </p:cNvSpPr>
          <p:nvPr>
            <p:ph type="title"/>
          </p:nvPr>
        </p:nvSpPr>
        <p:spPr>
          <a:xfrm>
            <a:off x="457200" y="274638"/>
            <a:ext cx="8229600" cy="674268"/>
          </a:xfrm>
        </p:spPr>
        <p:txBody>
          <a:bodyPr/>
          <a:lstStyle/>
          <a:p>
            <a:pPr algn="l"/>
            <a:r>
              <a:rPr kumimoji="1" lang="ja-JP" altLang="en-US" dirty="0" smtClean="0">
                <a:solidFill>
                  <a:schemeClr val="bg1"/>
                </a:solidFill>
              </a:rPr>
              <a:t>セキュリティのイメージ</a:t>
            </a:r>
            <a:endParaRPr kumimoji="1" lang="ja-JP" altLang="en-US" dirty="0">
              <a:solidFill>
                <a:schemeClr val="bg1"/>
              </a:solidFill>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634" y="2630429"/>
            <a:ext cx="2573602" cy="3157269"/>
          </a:xfrm>
          <a:prstGeom prst="rect">
            <a:avLst/>
          </a:prstGeom>
        </p:spPr>
      </p:pic>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225" y="2734572"/>
            <a:ext cx="1866854" cy="2981004"/>
          </a:xfrm>
          <a:prstGeom prst="rect">
            <a:avLst/>
          </a:prstGeom>
        </p:spPr>
      </p:pic>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1693" y="2702553"/>
            <a:ext cx="2161844" cy="3013023"/>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9413" y="2890237"/>
            <a:ext cx="2426260" cy="2825339"/>
          </a:xfrm>
          <a:prstGeom prst="rect">
            <a:avLst/>
          </a:prstGeom>
        </p:spPr>
      </p:pic>
    </p:spTree>
    <p:extLst>
      <p:ext uri="{BB962C8B-B14F-4D97-AF65-F5344CB8AC3E}">
        <p14:creationId xmlns:p14="http://schemas.microsoft.com/office/powerpoint/2010/main" val="356774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テーマ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ーマ2" id="{D419F215-F17C-419D-A697-5E4FF3DF577D}" vid="{F9796C39-D57A-4374-9475-4A822149C5DB}"/>
    </a:ext>
  </a:extLst>
</a:theme>
</file>

<file path=docProps/app.xml><?xml version="1.0" encoding="utf-8"?>
<Properties xmlns="http://schemas.openxmlformats.org/officeDocument/2006/extended-properties" xmlns:vt="http://schemas.openxmlformats.org/officeDocument/2006/docPropsVTypes">
  <Template>テーマ2</Template>
  <TotalTime>1455</TotalTime>
  <Words>1286</Words>
  <Application>Microsoft Office PowerPoint</Application>
  <PresentationFormat>画面に合わせる (4:3)</PresentationFormat>
  <Paragraphs>210</Paragraphs>
  <Slides>75</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75</vt:i4>
      </vt:variant>
    </vt:vector>
  </HeadingPairs>
  <TitlesOfParts>
    <vt:vector size="80" baseType="lpstr">
      <vt:lpstr>ＭＳ Ｐゴシック</vt:lpstr>
      <vt:lpstr>新細明體</vt:lpstr>
      <vt:lpstr>Arial</vt:lpstr>
      <vt:lpstr>Calibri</vt:lpstr>
      <vt:lpstr>テーマ2</vt:lpstr>
      <vt:lpstr>脆弱性検査技術 特別講座①</vt:lpstr>
      <vt:lpstr>講師自己紹介</vt:lpstr>
      <vt:lpstr>講師自己紹介</vt:lpstr>
      <vt:lpstr>講師自己紹介</vt:lpstr>
      <vt:lpstr>今日のお題</vt:lpstr>
      <vt:lpstr>脆弱性検査って なんだろう？</vt:lpstr>
      <vt:lpstr>突然ですが…</vt:lpstr>
      <vt:lpstr>セキュリティのイメージ</vt:lpstr>
      <vt:lpstr>セキュリティのイメージ</vt:lpstr>
      <vt:lpstr>PowerPoint プレゼンテーション</vt:lpstr>
      <vt:lpstr>PowerPoint プレゼンテーション</vt:lpstr>
      <vt:lpstr>PowerPoint プレゼンテーション</vt:lpstr>
      <vt:lpstr>PowerPoint プレゼンテーション</vt:lpstr>
      <vt:lpstr>これはまずい</vt:lpstr>
      <vt:lpstr>でも</vt:lpstr>
      <vt:lpstr>なので</vt:lpstr>
      <vt:lpstr>家でもできる！ 脆弱性診断環境構築</vt:lpstr>
      <vt:lpstr>検査するといっても</vt:lpstr>
      <vt:lpstr>ということで</vt:lpstr>
      <vt:lpstr>環境構築でやること</vt:lpstr>
      <vt:lpstr>PowerPoint プレゼンテーション</vt:lpstr>
      <vt:lpstr>Java動作環境導入</vt:lpstr>
      <vt:lpstr>PowerPoint プレゼンテーション</vt:lpstr>
      <vt:lpstr>PowerPoint プレゼンテーション</vt:lpstr>
      <vt:lpstr>Java動作環境導入</vt:lpstr>
      <vt:lpstr>環境構築でやること</vt:lpstr>
      <vt:lpstr>PowerPoint プレゼンテーション</vt:lpstr>
      <vt:lpstr>脆弱性検査ツール導入</vt:lpstr>
      <vt:lpstr>脆弱性検査ツール導入</vt:lpstr>
      <vt:lpstr>脆弱性検査ツール導入</vt:lpstr>
      <vt:lpstr>脆弱性検査ツール導入</vt:lpstr>
      <vt:lpstr>脆弱性検査ツール導入</vt:lpstr>
      <vt:lpstr>脆弱性検査ツール導入</vt:lpstr>
      <vt:lpstr>環境構築でやること</vt:lpstr>
      <vt:lpstr>PowerPoint プレゼンテーション</vt:lpstr>
      <vt:lpstr>勉強用ショッピングサイト導入</vt:lpstr>
      <vt:lpstr>勉強用ショッピングサイト導入</vt:lpstr>
      <vt:lpstr>勉強用ショッピングサイト導入</vt:lpstr>
      <vt:lpstr>勉強用ショッピングサイト導入</vt:lpstr>
      <vt:lpstr>勉強用ショッピングサイト導入</vt:lpstr>
      <vt:lpstr>勉強用ショッピングサイト導入</vt:lpstr>
      <vt:lpstr>勉強用ショッピングサイト導入</vt:lpstr>
      <vt:lpstr>勉強用ショッピングサイト導入</vt:lpstr>
      <vt:lpstr>環境構築でやること</vt:lpstr>
      <vt:lpstr>PowerPoint プレゼンテーション</vt:lpstr>
      <vt:lpstr>ブラウザの設定</vt:lpstr>
      <vt:lpstr>PowerPoint プレゼンテーション</vt:lpstr>
      <vt:lpstr>ブラウザの設定</vt:lpstr>
      <vt:lpstr>ブラウザの設定</vt:lpstr>
      <vt:lpstr>ブラウザの設定</vt:lpstr>
      <vt:lpstr>ブラウザの設定</vt:lpstr>
      <vt:lpstr>ブラウザの設定</vt:lpstr>
      <vt:lpstr>ブラウザの設定</vt:lpstr>
      <vt:lpstr>ブラウザの設定</vt:lpstr>
      <vt:lpstr>ブラウザの設定</vt:lpstr>
      <vt:lpstr>やってみようハッキング</vt:lpstr>
      <vt:lpstr>ハッキングする前に</vt:lpstr>
      <vt:lpstr>これからやること</vt:lpstr>
      <vt:lpstr>通信内容の書き換え</vt:lpstr>
      <vt:lpstr>通信内容の書き換え</vt:lpstr>
      <vt:lpstr>通信内容の書き換え</vt:lpstr>
      <vt:lpstr>通信内容の書き換え</vt:lpstr>
      <vt:lpstr>通信内容の書き換え</vt:lpstr>
      <vt:lpstr>通信内容の書き換え</vt:lpstr>
      <vt:lpstr>通信内容の書き換え</vt:lpstr>
      <vt:lpstr>通信内容の書き換え</vt:lpstr>
      <vt:lpstr>通信内容の書き換え</vt:lpstr>
      <vt:lpstr>通信内容の書き換え</vt:lpstr>
      <vt:lpstr>これができると何がまずいのか</vt:lpstr>
      <vt:lpstr>これができると何がまずいのか</vt:lpstr>
      <vt:lpstr>PowerPoint プレゼンテーション</vt:lpstr>
      <vt:lpstr>まとめ</vt:lpstr>
      <vt:lpstr>PowerPoint プレゼンテーション</vt:lpstr>
      <vt:lpstr>次回予告</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クリックして タイトルを入力</dc:title>
  <dc:creator>P-ralay.com</dc:creator>
  <cp:lastModifiedBy>滋野 謙太郎</cp:lastModifiedBy>
  <cp:revision>83</cp:revision>
  <dcterms:created xsi:type="dcterms:W3CDTF">2010-11-02T17:16:21Z</dcterms:created>
  <dcterms:modified xsi:type="dcterms:W3CDTF">2019-05-31T04:44:33Z</dcterms:modified>
</cp:coreProperties>
</file>